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3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7626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825625"/>
            <a:ext cx="3867151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4A981-DA8A-4772-8C3D-B970B28A471F}" type="datetimeFigureOut">
              <a:rPr lang="ru-RU" smtClean="0"/>
              <a:t>14.01.2022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3C38-5FF6-4C1F-9C25-A2DBFAB010D6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67" b="66248"/>
          <a:stretch/>
        </p:blipFill>
        <p:spPr>
          <a:xfrm rot="16200000">
            <a:off x="-2271643" y="2271643"/>
            <a:ext cx="6858000" cy="23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onsultantplus://offline/ref=5932C5BD4D080CBB2979DF5B3CCE273D23A1DF2D04AD85B55086DBE61E29F076EAE1653CA07E47CD90DC7E74A9A8BA0BC1BFD8429A87D9ABn5m0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onsultantplus://offline/ref=C5F76A0AA88E0299FFD28C012CF67D70BDD0A7BA646617B8DF2F021CC85FDF54FCADCEDB32A5BA668A0C66044055407D14CD7ABAF71DBE895Dh0H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consultantplus://offline/ref=67BDA7B18BE870A67776401C45A9B635DE1187419346ED107F7CC8A7A6F08511A99938C43EF1B9288012377F8A5F16C3B4F0BC6484EEC1C7f2YDH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7D2CA8E51DBAF7E3C1DBC7187E3412669F94F1C47FA9D61AF688D8BE5E93E1EE3DC76B3902AAC9AD29D304CD88D6536EB084C214038CF2DEJ7rA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consultantplus://offline/ref=7D2CA8E51DBAF7E3C1DBC7187E3412669F94F1C47FA9D61AF688D8BE5E93E1EE3DC76B3902AAC8A42FD304CD88D6536EB084C214038CF2DEJ7rA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2985" y="1146855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оборота </a:t>
            </a:r>
            <a:r>
              <a:rPr lang="ru-RU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вейпов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электронных сигарет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48000" y="5784434"/>
            <a:ext cx="9144000" cy="58253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Казанцева Ольга Александровна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Документы\Pictures\лого_без_фона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29" y="4690479"/>
            <a:ext cx="90201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3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896" y="3285527"/>
            <a:ext cx="1299927" cy="12999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0704" y="3286354"/>
            <a:ext cx="4675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Ombudsmen_deti22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560069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586" y="956128"/>
            <a:ext cx="8452757" cy="540260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23.02.2013 № 15-ФЗ «Об охране здоровья граждан от воздействия окружающего табачного дыма, последствий потребления табака или потребления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продукции»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изм. и доп., вступ. в силу с 01.04.2021).</a:t>
            </a: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20. Запрет продажи табачной продукции или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кальянов и устройств для потребления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несовершеннолетним и несовершеннолетними, запрет потребления табака или потребления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несовершеннолетними, запрет вовлечения детей в процесс потребления табака или потребления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442" y="956128"/>
            <a:ext cx="2887408" cy="412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4980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0457" y="1191985"/>
            <a:ext cx="10515600" cy="473747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 табачной продукции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кальянов и устройств для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несовершеннолетним и несовершеннолетними,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детей в процесс потребления табака или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путем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покупки для них либо передачи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 табачной продукции, табачных изделий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кальянов и устройств для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либо требования употребить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табачную продукцию, табачные изделия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продукцию любым способом.</a:t>
            </a:r>
          </a:p>
          <a:p>
            <a:endParaRPr lang="ru-RU" dirty="0"/>
          </a:p>
        </p:txBody>
      </p:sp>
      <p:pic>
        <p:nvPicPr>
          <p:cNvPr id="307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7661158" y="0"/>
            <a:ext cx="4530842" cy="1394438"/>
            <a:chOff x="4743787" y="4069124"/>
            <a:chExt cx="7368944" cy="278887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0828" y="4385613"/>
              <a:ext cx="2761903" cy="235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923" y="4272709"/>
              <a:ext cx="2613239" cy="2585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81"/>
            <a:stretch/>
          </p:blipFill>
          <p:spPr bwMode="auto">
            <a:xfrm>
              <a:off x="4743787" y="4069124"/>
              <a:ext cx="2448949" cy="2788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979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985" y="1338942"/>
            <a:ext cx="10515600" cy="485434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Продажа </a:t>
            </a:r>
            <a:r>
              <a:rPr lang="ru-RU" sz="2400" dirty="0"/>
              <a:t>несовершеннолетнему табачной продукции, табачных изделий, </a:t>
            </a:r>
            <a:r>
              <a:rPr lang="ru-RU" sz="2400" dirty="0" err="1"/>
              <a:t>никотинсодержащей</a:t>
            </a:r>
            <a:r>
              <a:rPr lang="ru-RU" sz="2400" dirty="0"/>
              <a:t> продукции, кальянов, устройств для потребления </a:t>
            </a:r>
            <a:r>
              <a:rPr lang="ru-RU" sz="2400" dirty="0" err="1"/>
              <a:t>никотинсодержащей</a:t>
            </a:r>
            <a:r>
              <a:rPr lang="ru-RU" sz="2400" dirty="0"/>
              <a:t> продукции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влечет </a:t>
            </a:r>
            <a:r>
              <a:rPr lang="ru-RU" sz="2400" dirty="0"/>
              <a:t>наложение административного штрафа на граждан в размере от двадцати тысяч до сорока тысяч рублей; на должностных лиц - от сорока тысяч до семидесяти тысяч рублей; на юридических лиц - от ста пятидесяти тысяч до трехсот тысяч рублей</a:t>
            </a:r>
            <a:r>
              <a:rPr lang="ru-RU" sz="2400" dirty="0" smtClean="0"/>
              <a:t>.</a:t>
            </a:r>
          </a:p>
          <a:p>
            <a:endParaRPr lang="ru-RU" sz="2400" dirty="0" smtClean="0"/>
          </a:p>
          <a:p>
            <a:r>
              <a:rPr lang="ru-RU" sz="2400" b="1" dirty="0"/>
              <a:t>Статья 14.53. Несоблюдение </a:t>
            </a:r>
            <a:r>
              <a:rPr lang="ru-RU" sz="2400" b="1" dirty="0">
                <a:hlinkClick r:id="rId2"/>
              </a:rPr>
              <a:t>ограничений и нарушение запретов в сфере торговли табачной продукцией, табачными изделиями, </a:t>
            </a:r>
            <a:r>
              <a:rPr lang="ru-RU" sz="2400" b="1" dirty="0" err="1">
                <a:hlinkClick r:id="rId2"/>
              </a:rPr>
              <a:t>никотинсодержащей</a:t>
            </a:r>
            <a:r>
              <a:rPr lang="ru-RU" sz="2400" b="1" dirty="0">
                <a:hlinkClick r:id="rId2"/>
              </a:rPr>
              <a:t> продукцией, кальянами, устройствами для потребления </a:t>
            </a:r>
            <a:r>
              <a:rPr lang="ru-RU" sz="2400" b="1" dirty="0" err="1">
                <a:hlinkClick r:id="rId2"/>
              </a:rPr>
              <a:t>никотинсодержащей</a:t>
            </a:r>
            <a:r>
              <a:rPr lang="ru-RU" sz="2400" b="1" dirty="0">
                <a:hlinkClick r:id="rId2"/>
              </a:rPr>
              <a:t> продукции</a:t>
            </a:r>
          </a:p>
          <a:p>
            <a:endParaRPr lang="ru-RU" sz="2400" dirty="0"/>
          </a:p>
          <a:p>
            <a:endParaRPr lang="ru-RU" sz="2400" dirty="0"/>
          </a:p>
        </p:txBody>
      </p:sp>
      <p:pic>
        <p:nvPicPr>
          <p:cNvPr id="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67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5207" y="140425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6.23. Вовлечение несовершеннолетнего в процесс потребления табака или потребления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Вовлечение несовершеннолетнего в процесс потребления табака или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 продукции -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административного штрафа на граждан в размере от одной тысячи до двух тысяч рублей.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Те же действия, совершенные родителями или иными законными представителями несовершеннолетнего, -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влекут наложение административного штрафа на граждан в размере от двух тысяч до трех тысяч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108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7235" y="1404255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 случае возникновения у лица, непосредственно осуществляющего отпуск табачной продукции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кальянов и устройств для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(продавца), сомнения в достижении лицом, приобретающим табачную продукцию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никотинсодержащую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продукцию, кальяны и устройства для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(покупателем), совершеннолетия продавец обязан потребовать у покупателя документ, удостоверяющий его личность (в том числе документ, удостоверяющий личность иностранного гражданина или лица без гражданства в Российской Федерации) и позволяющий установить возраст покупателя.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955" y="4621507"/>
            <a:ext cx="2485776" cy="212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15" y="4519888"/>
            <a:ext cx="2351975" cy="232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1"/>
          <a:stretch/>
        </p:blipFill>
        <p:spPr bwMode="auto">
          <a:xfrm>
            <a:off x="5258137" y="4496643"/>
            <a:ext cx="2073539" cy="2361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815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в продаже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1535" y="1809296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Продавец обязан отказать покупателю в продаже табачной продукции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кальянов и устройств для потребления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продукции, если в отношении покупателя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сомнения в достижении им совершеннолетия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документ, удостоверяющий личность покупателя и позволяющий установить его возраст, не представлен.</a:t>
            </a:r>
          </a:p>
          <a:p>
            <a:endParaRPr lang="ru-RU" dirty="0"/>
          </a:p>
        </p:txBody>
      </p:sp>
      <p:pic>
        <p:nvPicPr>
          <p:cNvPr id="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28" y="4385613"/>
            <a:ext cx="2761903" cy="23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4272709"/>
            <a:ext cx="2613239" cy="25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1"/>
          <a:stretch/>
        </p:blipFill>
        <p:spPr bwMode="auto">
          <a:xfrm>
            <a:off x="4743787" y="4069124"/>
            <a:ext cx="2448949" cy="27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91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45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800" b="1" dirty="0" smtClean="0"/>
              <a:t>4. Не допускается потребление табака, потребление </a:t>
            </a:r>
            <a:r>
              <a:rPr lang="ru-RU" sz="3800" b="1" dirty="0" err="1" smtClean="0"/>
              <a:t>никотинсодержащей</a:t>
            </a:r>
            <a:r>
              <a:rPr lang="ru-RU" sz="3800" b="1" dirty="0" smtClean="0"/>
              <a:t> продукции, использование кальянов и устройств для потребления </a:t>
            </a:r>
            <a:r>
              <a:rPr lang="ru-RU" sz="3800" b="1" dirty="0" err="1" smtClean="0"/>
              <a:t>никотинсодержащей</a:t>
            </a:r>
            <a:r>
              <a:rPr lang="ru-RU" sz="3800" b="1" dirty="0" smtClean="0"/>
              <a:t> продукции несовершеннолетними.</a:t>
            </a:r>
          </a:p>
          <a:p>
            <a:pPr marL="0" indent="0">
              <a:buNone/>
            </a:pPr>
            <a:endParaRPr lang="ru-RU" sz="3800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828" y="4385613"/>
            <a:ext cx="2761903" cy="235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4272709"/>
            <a:ext cx="2613239" cy="258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1"/>
          <a:stretch/>
        </p:blipFill>
        <p:spPr bwMode="auto">
          <a:xfrm>
            <a:off x="4743787" y="4069124"/>
            <a:ext cx="2448949" cy="278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204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29" y="52293"/>
            <a:ext cx="2383922" cy="176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993" y="1461408"/>
            <a:ext cx="10515600" cy="47808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6.24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КОаП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Нарушение установленного федеральным законом запрета курения табака, потребления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никотинсодержащей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продукции или использования кальянов на отдельных территориях, в помещениях и на объектах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Нарушение установленного федеральным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законом запрета курения табака, потребления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никотинсодержащей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продукции или использования кальянов на отдельных территориях, в помещениях и на объектах, за исключением случаев, предусмотренных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/>
              </a:rPr>
              <a:t>частью 2 настоящей статьи, -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пятисот до одной тысячи пятисот рублей.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Нарушение установленного федеральным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законом запрета курения табака, потребления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никотинсодержащей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продукции или использования кальянов на детских площадках 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влечет наложение административного штрафа на граждан в размере от двух тысяч до трех тысяч рублей.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:\Документы\Pictures\картинки для презентаций\восклицательный знак син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84" t="19975" r="41814" b="20170"/>
          <a:stretch/>
        </p:blipFill>
        <p:spPr bwMode="auto">
          <a:xfrm>
            <a:off x="435227" y="76788"/>
            <a:ext cx="383721" cy="132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476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1254</TotalTime>
  <Words>595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Тема2</vt:lpstr>
      <vt:lpstr>Правовое регулирование оборота вейпов и электронных сигарет </vt:lpstr>
      <vt:lpstr>Презентация PowerPoint</vt:lpstr>
      <vt:lpstr>Запрещается</vt:lpstr>
      <vt:lpstr>Ответственность </vt:lpstr>
      <vt:lpstr>Ответственность</vt:lpstr>
      <vt:lpstr>Возраст </vt:lpstr>
      <vt:lpstr>Отказ в продаже</vt:lpstr>
      <vt:lpstr>Презентация PowerPoint</vt:lpstr>
      <vt:lpstr>Ответственность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Казанцева О.А.</dc:creator>
  <cp:lastModifiedBy>Казанцева О.А.</cp:lastModifiedBy>
  <cp:revision>17</cp:revision>
  <dcterms:created xsi:type="dcterms:W3CDTF">2022-01-13T07:21:31Z</dcterms:created>
  <dcterms:modified xsi:type="dcterms:W3CDTF">2022-01-14T04:42:17Z</dcterms:modified>
</cp:coreProperties>
</file>