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3" r:id="rId1"/>
    <p:sldMasterId id="2147483687" r:id="rId2"/>
  </p:sldMasterIdLst>
  <p:notesMasterIdLst>
    <p:notesMasterId r:id="rId37"/>
  </p:notesMasterIdLst>
  <p:sldIdLst>
    <p:sldId id="258" r:id="rId3"/>
    <p:sldId id="320" r:id="rId4"/>
    <p:sldId id="319" r:id="rId5"/>
    <p:sldId id="322" r:id="rId6"/>
    <p:sldId id="321" r:id="rId7"/>
    <p:sldId id="337" r:id="rId8"/>
    <p:sldId id="303" r:id="rId9"/>
    <p:sldId id="304" r:id="rId10"/>
    <p:sldId id="281" r:id="rId11"/>
    <p:sldId id="282" r:id="rId12"/>
    <p:sldId id="283" r:id="rId13"/>
    <p:sldId id="285" r:id="rId14"/>
    <p:sldId id="284" r:id="rId15"/>
    <p:sldId id="288" r:id="rId16"/>
    <p:sldId id="323" r:id="rId17"/>
    <p:sldId id="256" r:id="rId18"/>
    <p:sldId id="273" r:id="rId19"/>
    <p:sldId id="266" r:id="rId20"/>
    <p:sldId id="267" r:id="rId21"/>
    <p:sldId id="275" r:id="rId22"/>
    <p:sldId id="328" r:id="rId23"/>
    <p:sldId id="330" r:id="rId24"/>
    <p:sldId id="331" r:id="rId25"/>
    <p:sldId id="332" r:id="rId26"/>
    <p:sldId id="325" r:id="rId27"/>
    <p:sldId id="326" r:id="rId28"/>
    <p:sldId id="334" r:id="rId29"/>
    <p:sldId id="333" r:id="rId30"/>
    <p:sldId id="294" r:id="rId31"/>
    <p:sldId id="295" r:id="rId32"/>
    <p:sldId id="296" r:id="rId33"/>
    <p:sldId id="335" r:id="rId34"/>
    <p:sldId id="317" r:id="rId35"/>
    <p:sldId id="33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130D85"/>
    <a:srgbClr val="00FF00"/>
    <a:srgbClr val="9AEE9C"/>
    <a:srgbClr val="33CC33"/>
    <a:srgbClr val="A7FFA7"/>
    <a:srgbClr val="93FFDB"/>
    <a:srgbClr val="3BB0FF"/>
    <a:srgbClr val="0099FF"/>
    <a:srgbClr val="88D6E8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>
        <p:scale>
          <a:sx n="28" d="100"/>
          <a:sy n="28" d="100"/>
        </p:scale>
        <p:origin x="-2364" y="-1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0A17E6-3D36-44EF-9972-BB7B498529A0}" type="doc">
      <dgm:prSet loTypeId="urn:microsoft.com/office/officeart/2005/8/layout/default" loCatId="list" qsTypeId="urn:microsoft.com/office/officeart/2005/8/quickstyle/3d9" qsCatId="3D" csTypeId="urn:microsoft.com/office/officeart/2005/8/colors/colorful5" csCatId="colorful" phldr="1"/>
      <dgm:spPr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ru-RU"/>
        </a:p>
      </dgm:t>
    </dgm:pt>
    <dgm:pt modelId="{748CD102-8897-4E05-8204-6BF572C88B97}">
      <dgm:prSet phldrT="[Текст]"/>
      <dgm:spPr>
        <a:solidFill>
          <a:srgbClr val="33CC33"/>
        </a:solidFill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flat">
          <a:bevelT/>
        </a:sp3d>
      </dgm:spPr>
      <dgm:t>
        <a:bodyPr>
          <a:sp3d extrusionH="28000" prstMaterial="matte"/>
        </a:bodyPr>
        <a:lstStyle/>
        <a:p>
          <a:r>
            <a:rPr lang="ru-RU" b="1" dirty="0" smtClean="0">
              <a:latin typeface="Arno Pro Display" pitchFamily="18" charset="0"/>
            </a:rPr>
            <a:t>Многогранник – выпуклый</a:t>
          </a:r>
          <a:endParaRPr lang="ru-RU" dirty="0">
            <a:latin typeface="Arno Pro Display" pitchFamily="18" charset="0"/>
          </a:endParaRPr>
        </a:p>
      </dgm:t>
    </dgm:pt>
    <dgm:pt modelId="{91561A30-E8A6-4514-AAA7-7A718182AECF}" type="parTrans" cxnId="{415A8650-E7DE-43AB-8E58-1655B3251734}">
      <dgm:prSet/>
      <dgm:spPr/>
      <dgm:t>
        <a:bodyPr/>
        <a:lstStyle/>
        <a:p>
          <a:endParaRPr lang="ru-RU"/>
        </a:p>
      </dgm:t>
    </dgm:pt>
    <dgm:pt modelId="{375BE6D7-C9E2-43A6-A8A9-70F811D0E6A3}" type="sibTrans" cxnId="{415A8650-E7DE-43AB-8E58-1655B3251734}">
      <dgm:prSet/>
      <dgm:spPr/>
      <dgm:t>
        <a:bodyPr/>
        <a:lstStyle/>
        <a:p>
          <a:endParaRPr lang="ru-RU"/>
        </a:p>
      </dgm:t>
    </dgm:pt>
    <dgm:pt modelId="{A119FF63-851A-4F27-9A1A-B550273ED02A}">
      <dgm:prSet phldrT="[Текст]"/>
      <dgm:spPr/>
      <dgm:t>
        <a:bodyPr/>
        <a:lstStyle/>
        <a:p>
          <a:r>
            <a:rPr lang="ru-RU" b="1" dirty="0" smtClean="0">
              <a:latin typeface="Arno Pro Display" pitchFamily="18" charset="0"/>
            </a:rPr>
            <a:t>Все его грани – равные правильные многоугольники</a:t>
          </a:r>
          <a:endParaRPr lang="ru-RU" dirty="0">
            <a:latin typeface="Arno Pro Display" pitchFamily="18" charset="0"/>
          </a:endParaRPr>
        </a:p>
      </dgm:t>
    </dgm:pt>
    <dgm:pt modelId="{A4407C30-3165-4FF4-BCB0-EEA8B4A996E7}" type="parTrans" cxnId="{D858843A-8AEB-4B63-888E-CA42EE18057A}">
      <dgm:prSet/>
      <dgm:spPr/>
      <dgm:t>
        <a:bodyPr/>
        <a:lstStyle/>
        <a:p>
          <a:endParaRPr lang="ru-RU"/>
        </a:p>
      </dgm:t>
    </dgm:pt>
    <dgm:pt modelId="{608F5F92-19D9-447E-BC58-A578256CDB33}" type="sibTrans" cxnId="{D858843A-8AEB-4B63-888E-CA42EE18057A}">
      <dgm:prSet/>
      <dgm:spPr/>
      <dgm:t>
        <a:bodyPr/>
        <a:lstStyle/>
        <a:p>
          <a:endParaRPr lang="ru-RU"/>
        </a:p>
      </dgm:t>
    </dgm:pt>
    <dgm:pt modelId="{BE1F6F3E-CE17-45F2-A5EF-04FA645D23D6}">
      <dgm:prSet phldrT="[Текст]"/>
      <dgm:spPr/>
      <dgm:t>
        <a:bodyPr/>
        <a:lstStyle/>
        <a:p>
          <a:r>
            <a:rPr lang="ru-RU" b="1" dirty="0" smtClean="0">
              <a:latin typeface="Arno Pro Display" pitchFamily="18" charset="0"/>
            </a:rPr>
            <a:t>В каждой вершине сходится одинаковое число граней </a:t>
          </a:r>
          <a:endParaRPr lang="ru-RU" dirty="0">
            <a:latin typeface="Arno Pro Display" pitchFamily="18" charset="0"/>
          </a:endParaRPr>
        </a:p>
      </dgm:t>
    </dgm:pt>
    <dgm:pt modelId="{E3D7B74D-F121-4B51-B568-F3AD57B511F8}" type="parTrans" cxnId="{F8C4E898-EDCA-4865-9578-C3692B8F9FBA}">
      <dgm:prSet/>
      <dgm:spPr/>
      <dgm:t>
        <a:bodyPr/>
        <a:lstStyle/>
        <a:p>
          <a:endParaRPr lang="ru-RU"/>
        </a:p>
      </dgm:t>
    </dgm:pt>
    <dgm:pt modelId="{5D6DA0F2-2764-4063-849B-4061E3D848E0}" type="sibTrans" cxnId="{F8C4E898-EDCA-4865-9578-C3692B8F9FBA}">
      <dgm:prSet/>
      <dgm:spPr/>
      <dgm:t>
        <a:bodyPr/>
        <a:lstStyle/>
        <a:p>
          <a:endParaRPr lang="ru-RU"/>
        </a:p>
      </dgm:t>
    </dgm:pt>
    <dgm:pt modelId="{875668AE-9C13-4C40-8DFF-7DF5BA40C001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latin typeface="Arno Pro Display" pitchFamily="18" charset="0"/>
            </a:rPr>
            <a:t>Равны все двугранные углы, содержащие две грани с общим ребром.</a:t>
          </a:r>
          <a:endParaRPr lang="ru-RU" dirty="0">
            <a:latin typeface="Arno Pro Display" pitchFamily="18" charset="0"/>
          </a:endParaRPr>
        </a:p>
      </dgm:t>
    </dgm:pt>
    <dgm:pt modelId="{21555D52-9BA1-40AC-9E97-F7CF48F5EE3A}" type="parTrans" cxnId="{0AC1A962-30B2-41A2-A9D2-6DDC53ABE983}">
      <dgm:prSet/>
      <dgm:spPr/>
      <dgm:t>
        <a:bodyPr/>
        <a:lstStyle/>
        <a:p>
          <a:endParaRPr lang="ru-RU"/>
        </a:p>
      </dgm:t>
    </dgm:pt>
    <dgm:pt modelId="{9F80BE46-B73F-46ED-B249-115DECC2965C}" type="sibTrans" cxnId="{0AC1A962-30B2-41A2-A9D2-6DDC53ABE983}">
      <dgm:prSet/>
      <dgm:spPr/>
      <dgm:t>
        <a:bodyPr/>
        <a:lstStyle/>
        <a:p>
          <a:endParaRPr lang="ru-RU"/>
        </a:p>
      </dgm:t>
    </dgm:pt>
    <dgm:pt modelId="{F05B88FB-77A3-4939-A823-A277E954975D}" type="pres">
      <dgm:prSet presAssocID="{520A17E6-3D36-44EF-9972-BB7B498529A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93C91B-CD06-4D44-BE21-384D4902C6B2}" type="pres">
      <dgm:prSet presAssocID="{748CD102-8897-4E05-8204-6BF572C88B9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0184E8-F5F4-48C8-A51B-E3F14410973C}" type="pres">
      <dgm:prSet presAssocID="{375BE6D7-C9E2-43A6-A8A9-70F811D0E6A3}" presName="sibTrans" presStyleCnt="0"/>
      <dgm:spPr/>
      <dgm:t>
        <a:bodyPr/>
        <a:lstStyle/>
        <a:p>
          <a:endParaRPr lang="ru-RU"/>
        </a:p>
      </dgm:t>
    </dgm:pt>
    <dgm:pt modelId="{5F9AF828-A45D-4EE5-A767-AB65F5C917D0}" type="pres">
      <dgm:prSet presAssocID="{A119FF63-851A-4F27-9A1A-B550273ED0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C5724-1856-4721-80DA-BB684269476E}" type="pres">
      <dgm:prSet presAssocID="{608F5F92-19D9-447E-BC58-A578256CDB33}" presName="sibTrans" presStyleCnt="0"/>
      <dgm:spPr/>
      <dgm:t>
        <a:bodyPr/>
        <a:lstStyle/>
        <a:p>
          <a:endParaRPr lang="ru-RU"/>
        </a:p>
      </dgm:t>
    </dgm:pt>
    <dgm:pt modelId="{9F6D93DE-FD45-4269-A743-F37661213C82}" type="pres">
      <dgm:prSet presAssocID="{BE1F6F3E-CE17-45F2-A5EF-04FA645D23D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C57D6-C36B-4D1C-A220-CE8775DBEA8A}" type="pres">
      <dgm:prSet presAssocID="{5D6DA0F2-2764-4063-849B-4061E3D848E0}" presName="sibTrans" presStyleCnt="0"/>
      <dgm:spPr/>
      <dgm:t>
        <a:bodyPr/>
        <a:lstStyle/>
        <a:p>
          <a:endParaRPr lang="ru-RU"/>
        </a:p>
      </dgm:t>
    </dgm:pt>
    <dgm:pt modelId="{A961B48A-6856-4C6B-BEC8-0BCD50607A4F}" type="pres">
      <dgm:prSet presAssocID="{875668AE-9C13-4C40-8DFF-7DF5BA40C00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0E1E5D-2AA2-4C7F-8DA2-E8FED29A92BB}" type="presOf" srcId="{A119FF63-851A-4F27-9A1A-B550273ED02A}" destId="{5F9AF828-A45D-4EE5-A767-AB65F5C917D0}" srcOrd="0" destOrd="0" presId="urn:microsoft.com/office/officeart/2005/8/layout/default"/>
    <dgm:cxn modelId="{F2713A4F-7AAD-4AA7-BF7B-233C495CFE39}" type="presOf" srcId="{520A17E6-3D36-44EF-9972-BB7B498529A0}" destId="{F05B88FB-77A3-4939-A823-A277E954975D}" srcOrd="0" destOrd="0" presId="urn:microsoft.com/office/officeart/2005/8/layout/default"/>
    <dgm:cxn modelId="{415A8650-E7DE-43AB-8E58-1655B3251734}" srcId="{520A17E6-3D36-44EF-9972-BB7B498529A0}" destId="{748CD102-8897-4E05-8204-6BF572C88B97}" srcOrd="0" destOrd="0" parTransId="{91561A30-E8A6-4514-AAA7-7A718182AECF}" sibTransId="{375BE6D7-C9E2-43A6-A8A9-70F811D0E6A3}"/>
    <dgm:cxn modelId="{0AC1A962-30B2-41A2-A9D2-6DDC53ABE983}" srcId="{520A17E6-3D36-44EF-9972-BB7B498529A0}" destId="{875668AE-9C13-4C40-8DFF-7DF5BA40C001}" srcOrd="3" destOrd="0" parTransId="{21555D52-9BA1-40AC-9E97-F7CF48F5EE3A}" sibTransId="{9F80BE46-B73F-46ED-B249-115DECC2965C}"/>
    <dgm:cxn modelId="{1F56F4B1-3683-4D21-85C9-D4F2A93E035D}" type="presOf" srcId="{875668AE-9C13-4C40-8DFF-7DF5BA40C001}" destId="{A961B48A-6856-4C6B-BEC8-0BCD50607A4F}" srcOrd="0" destOrd="0" presId="urn:microsoft.com/office/officeart/2005/8/layout/default"/>
    <dgm:cxn modelId="{770B7468-FD84-4155-984C-EC4BB9DED125}" type="presOf" srcId="{BE1F6F3E-CE17-45F2-A5EF-04FA645D23D6}" destId="{9F6D93DE-FD45-4269-A743-F37661213C82}" srcOrd="0" destOrd="0" presId="urn:microsoft.com/office/officeart/2005/8/layout/default"/>
    <dgm:cxn modelId="{F8C4E898-EDCA-4865-9578-C3692B8F9FBA}" srcId="{520A17E6-3D36-44EF-9972-BB7B498529A0}" destId="{BE1F6F3E-CE17-45F2-A5EF-04FA645D23D6}" srcOrd="2" destOrd="0" parTransId="{E3D7B74D-F121-4B51-B568-F3AD57B511F8}" sibTransId="{5D6DA0F2-2764-4063-849B-4061E3D848E0}"/>
    <dgm:cxn modelId="{D858843A-8AEB-4B63-888E-CA42EE18057A}" srcId="{520A17E6-3D36-44EF-9972-BB7B498529A0}" destId="{A119FF63-851A-4F27-9A1A-B550273ED02A}" srcOrd="1" destOrd="0" parTransId="{A4407C30-3165-4FF4-BCB0-EEA8B4A996E7}" sibTransId="{608F5F92-19D9-447E-BC58-A578256CDB33}"/>
    <dgm:cxn modelId="{BC132588-AE94-4223-B58A-B85C805901C4}" type="presOf" srcId="{748CD102-8897-4E05-8204-6BF572C88B97}" destId="{AB93C91B-CD06-4D44-BE21-384D4902C6B2}" srcOrd="0" destOrd="0" presId="urn:microsoft.com/office/officeart/2005/8/layout/default"/>
    <dgm:cxn modelId="{AB5222B3-126D-4EC3-9DDF-52EB6BC4D0CA}" type="presParOf" srcId="{F05B88FB-77A3-4939-A823-A277E954975D}" destId="{AB93C91B-CD06-4D44-BE21-384D4902C6B2}" srcOrd="0" destOrd="0" presId="urn:microsoft.com/office/officeart/2005/8/layout/default"/>
    <dgm:cxn modelId="{5F6D0150-5561-4A64-A4BF-C164127ED980}" type="presParOf" srcId="{F05B88FB-77A3-4939-A823-A277E954975D}" destId="{420184E8-F5F4-48C8-A51B-E3F14410973C}" srcOrd="1" destOrd="0" presId="urn:microsoft.com/office/officeart/2005/8/layout/default"/>
    <dgm:cxn modelId="{8407DE96-847F-4237-B53E-009A206DB5F5}" type="presParOf" srcId="{F05B88FB-77A3-4939-A823-A277E954975D}" destId="{5F9AF828-A45D-4EE5-A767-AB65F5C917D0}" srcOrd="2" destOrd="0" presId="urn:microsoft.com/office/officeart/2005/8/layout/default"/>
    <dgm:cxn modelId="{B85C61B2-DA5F-4697-9A0D-E62ADDF710ED}" type="presParOf" srcId="{F05B88FB-77A3-4939-A823-A277E954975D}" destId="{A41C5724-1856-4721-80DA-BB684269476E}" srcOrd="3" destOrd="0" presId="urn:microsoft.com/office/officeart/2005/8/layout/default"/>
    <dgm:cxn modelId="{19ADFB24-09DB-429A-B306-B96D694A1388}" type="presParOf" srcId="{F05B88FB-77A3-4939-A823-A277E954975D}" destId="{9F6D93DE-FD45-4269-A743-F37661213C82}" srcOrd="4" destOrd="0" presId="urn:microsoft.com/office/officeart/2005/8/layout/default"/>
    <dgm:cxn modelId="{D322DAE0-356A-459F-9101-2FF02C3364C2}" type="presParOf" srcId="{F05B88FB-77A3-4939-A823-A277E954975D}" destId="{FA0C57D6-C36B-4D1C-A220-CE8775DBEA8A}" srcOrd="5" destOrd="0" presId="urn:microsoft.com/office/officeart/2005/8/layout/default"/>
    <dgm:cxn modelId="{4DAC8025-F609-456C-9BF7-72CEE66F036F}" type="presParOf" srcId="{F05B88FB-77A3-4939-A823-A277E954975D}" destId="{A961B48A-6856-4C6B-BEC8-0BCD50607A4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B141BD-6640-4EE3-A161-961BE9EE08E3}" type="doc">
      <dgm:prSet loTypeId="urn:microsoft.com/office/officeart/2005/8/layout/cycle6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6FB8B10-A92C-40DB-ABAD-463674684FD8}">
      <dgm:prSet phldrT="[Текст]"/>
      <dgm:spPr/>
      <dgm:t>
        <a:bodyPr/>
        <a:lstStyle/>
        <a:p>
          <a:r>
            <a:rPr lang="ru-RU" dirty="0" smtClean="0"/>
            <a:t>тетраэдр</a:t>
          </a:r>
          <a:endParaRPr lang="ru-RU" dirty="0"/>
        </a:p>
      </dgm:t>
    </dgm:pt>
    <dgm:pt modelId="{877BFB09-409C-40D9-86CC-7C65429D6368}" type="parTrans" cxnId="{2452B7EB-B72E-45B9-94CA-E71412F834FE}">
      <dgm:prSet/>
      <dgm:spPr/>
      <dgm:t>
        <a:bodyPr/>
        <a:lstStyle/>
        <a:p>
          <a:endParaRPr lang="ru-RU"/>
        </a:p>
      </dgm:t>
    </dgm:pt>
    <dgm:pt modelId="{B98BE8FC-67E8-4915-A165-2AA823B25FC3}" type="sibTrans" cxnId="{2452B7EB-B72E-45B9-94CA-E71412F834FE}">
      <dgm:prSet/>
      <dgm:spPr>
        <a:ln w="38100">
          <a:solidFill>
            <a:schemeClr val="accent2"/>
          </a:solidFill>
        </a:ln>
      </dgm:spPr>
      <dgm:t>
        <a:bodyPr/>
        <a:lstStyle/>
        <a:p>
          <a:endParaRPr lang="ru-RU" dirty="0"/>
        </a:p>
      </dgm:t>
    </dgm:pt>
    <dgm:pt modelId="{C2EAE6C8-B678-4352-B28C-912EE0E86F3E}">
      <dgm:prSet phldrT="[Текст]"/>
      <dgm:spPr/>
      <dgm:t>
        <a:bodyPr/>
        <a:lstStyle/>
        <a:p>
          <a:r>
            <a:rPr lang="ru-RU" dirty="0" smtClean="0"/>
            <a:t>октаэдр</a:t>
          </a:r>
          <a:endParaRPr lang="ru-RU" dirty="0"/>
        </a:p>
      </dgm:t>
    </dgm:pt>
    <dgm:pt modelId="{E4A9A39F-F2D2-45A9-B286-9ECC585F9AD2}" type="parTrans" cxnId="{AD35B128-8564-4DEC-931F-413311A57295}">
      <dgm:prSet/>
      <dgm:spPr/>
      <dgm:t>
        <a:bodyPr/>
        <a:lstStyle/>
        <a:p>
          <a:endParaRPr lang="ru-RU"/>
        </a:p>
      </dgm:t>
    </dgm:pt>
    <dgm:pt modelId="{2CB1C0C0-D028-422C-B39D-24F52636D050}" type="sibTrans" cxnId="{AD35B128-8564-4DEC-931F-413311A57295}">
      <dgm:prSet/>
      <dgm:spPr>
        <a:ln w="38100">
          <a:solidFill>
            <a:schemeClr val="accent3"/>
          </a:solidFill>
        </a:ln>
      </dgm:spPr>
      <dgm:t>
        <a:bodyPr/>
        <a:lstStyle/>
        <a:p>
          <a:endParaRPr lang="ru-RU" dirty="0"/>
        </a:p>
      </dgm:t>
    </dgm:pt>
    <dgm:pt modelId="{E8401BCB-F607-4779-A9A5-D5A069F11A72}">
      <dgm:prSet phldrT="[Текст]"/>
      <dgm:spPr/>
      <dgm:t>
        <a:bodyPr/>
        <a:lstStyle/>
        <a:p>
          <a:r>
            <a:rPr lang="ru-RU" dirty="0" smtClean="0"/>
            <a:t>додекаэдр</a:t>
          </a:r>
          <a:endParaRPr lang="ru-RU" dirty="0"/>
        </a:p>
      </dgm:t>
    </dgm:pt>
    <dgm:pt modelId="{580FE725-B645-4794-876D-2111AE175466}" type="parTrans" cxnId="{D4C2C53C-DF03-4127-8B30-F55129F392A9}">
      <dgm:prSet/>
      <dgm:spPr/>
      <dgm:t>
        <a:bodyPr/>
        <a:lstStyle/>
        <a:p>
          <a:endParaRPr lang="ru-RU"/>
        </a:p>
      </dgm:t>
    </dgm:pt>
    <dgm:pt modelId="{73BC72AF-57D9-42BD-8436-057BB2155D73}" type="sibTrans" cxnId="{D4C2C53C-DF03-4127-8B30-F55129F392A9}">
      <dgm:prSet/>
      <dgm:spPr>
        <a:ln w="38100">
          <a:solidFill>
            <a:schemeClr val="accent4"/>
          </a:solidFill>
        </a:ln>
      </dgm:spPr>
      <dgm:t>
        <a:bodyPr/>
        <a:lstStyle/>
        <a:p>
          <a:endParaRPr lang="ru-RU" dirty="0"/>
        </a:p>
      </dgm:t>
    </dgm:pt>
    <dgm:pt modelId="{F20DD6F2-3B44-4456-BE00-714D1EA977BE}">
      <dgm:prSet phldrT="[Текст]"/>
      <dgm:spPr/>
      <dgm:t>
        <a:bodyPr/>
        <a:lstStyle/>
        <a:p>
          <a:r>
            <a:rPr lang="ru-RU" dirty="0" smtClean="0"/>
            <a:t>икосаэдр</a:t>
          </a:r>
          <a:endParaRPr lang="ru-RU" dirty="0"/>
        </a:p>
      </dgm:t>
    </dgm:pt>
    <dgm:pt modelId="{9ECB1ADA-630B-459B-8B23-C63B2489ECBC}" type="parTrans" cxnId="{302DA1B3-2DBF-474B-B05A-B95959B1BC46}">
      <dgm:prSet/>
      <dgm:spPr/>
      <dgm:t>
        <a:bodyPr/>
        <a:lstStyle/>
        <a:p>
          <a:endParaRPr lang="ru-RU"/>
        </a:p>
      </dgm:t>
    </dgm:pt>
    <dgm:pt modelId="{F17DA4BC-64CF-4211-A083-264B5B5064C5}" type="sibTrans" cxnId="{302DA1B3-2DBF-474B-B05A-B95959B1BC46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 dirty="0"/>
        </a:p>
      </dgm:t>
    </dgm:pt>
    <dgm:pt modelId="{C2EC37AD-1A2D-48A2-8395-EAC6079CB2C5}">
      <dgm:prSet phldrT="[Текст]"/>
      <dgm:spPr/>
      <dgm:t>
        <a:bodyPr/>
        <a:lstStyle/>
        <a:p>
          <a:r>
            <a:rPr lang="ru-RU" dirty="0" smtClean="0"/>
            <a:t>гексаэдр</a:t>
          </a:r>
          <a:endParaRPr lang="ru-RU" dirty="0"/>
        </a:p>
      </dgm:t>
    </dgm:pt>
    <dgm:pt modelId="{D00532B7-F611-4D9D-A8C9-FC345923AF42}" type="parTrans" cxnId="{69FA243E-3D4A-4D23-936F-C99E8B8AC1F1}">
      <dgm:prSet/>
      <dgm:spPr/>
      <dgm:t>
        <a:bodyPr/>
        <a:lstStyle/>
        <a:p>
          <a:endParaRPr lang="ru-RU"/>
        </a:p>
      </dgm:t>
    </dgm:pt>
    <dgm:pt modelId="{D484921F-A9A2-4531-9EFB-1DC0C8C2D0B2}" type="sibTrans" cxnId="{69FA243E-3D4A-4D23-936F-C99E8B8AC1F1}">
      <dgm:prSet/>
      <dgm:spPr>
        <a:ln w="38100">
          <a:solidFill>
            <a:schemeClr val="accent6"/>
          </a:solidFill>
        </a:ln>
      </dgm:spPr>
      <dgm:t>
        <a:bodyPr/>
        <a:lstStyle/>
        <a:p>
          <a:endParaRPr lang="ru-RU" dirty="0"/>
        </a:p>
      </dgm:t>
    </dgm:pt>
    <dgm:pt modelId="{9464D841-7B6C-4C44-A606-8B8F132E58DB}" type="pres">
      <dgm:prSet presAssocID="{03B141BD-6640-4EE3-A161-961BE9EE08E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E956B3-9F38-438B-9039-B926C71F3D2A}" type="pres">
      <dgm:prSet presAssocID="{96FB8B10-A92C-40DB-ABAD-463674684FD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184B4-1F6A-44A9-AF56-8D53936BECCD}" type="pres">
      <dgm:prSet presAssocID="{96FB8B10-A92C-40DB-ABAD-463674684FD8}" presName="spNode" presStyleCnt="0"/>
      <dgm:spPr/>
    </dgm:pt>
    <dgm:pt modelId="{D6AF00E8-5653-400F-A176-E0D93A1A5EDB}" type="pres">
      <dgm:prSet presAssocID="{B98BE8FC-67E8-4915-A165-2AA823B25FC3}" presName="sibTrans" presStyleLbl="sibTrans1D1" presStyleIdx="0" presStyleCnt="5"/>
      <dgm:spPr/>
      <dgm:t>
        <a:bodyPr/>
        <a:lstStyle/>
        <a:p>
          <a:endParaRPr lang="ru-RU"/>
        </a:p>
      </dgm:t>
    </dgm:pt>
    <dgm:pt modelId="{C267B4D5-65AB-48A1-ACC5-571BC4482BB7}" type="pres">
      <dgm:prSet presAssocID="{C2EAE6C8-B678-4352-B28C-912EE0E86F3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DD63F-BD29-45D8-882C-C67103CD7086}" type="pres">
      <dgm:prSet presAssocID="{C2EAE6C8-B678-4352-B28C-912EE0E86F3E}" presName="spNode" presStyleCnt="0"/>
      <dgm:spPr/>
    </dgm:pt>
    <dgm:pt modelId="{CFB4E88C-4E4C-4713-B46C-4187F205DFBA}" type="pres">
      <dgm:prSet presAssocID="{2CB1C0C0-D028-422C-B39D-24F52636D050}" presName="sibTrans" presStyleLbl="sibTrans1D1" presStyleIdx="1" presStyleCnt="5"/>
      <dgm:spPr/>
      <dgm:t>
        <a:bodyPr/>
        <a:lstStyle/>
        <a:p>
          <a:endParaRPr lang="ru-RU"/>
        </a:p>
      </dgm:t>
    </dgm:pt>
    <dgm:pt modelId="{23836E56-AA36-4447-8B7E-C48428E4C141}" type="pres">
      <dgm:prSet presAssocID="{E8401BCB-F607-4779-A9A5-D5A069F11A7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C353A-6C1A-40D5-9E64-4102E83C65D7}" type="pres">
      <dgm:prSet presAssocID="{E8401BCB-F607-4779-A9A5-D5A069F11A72}" presName="spNode" presStyleCnt="0"/>
      <dgm:spPr/>
    </dgm:pt>
    <dgm:pt modelId="{119FAF1A-94C3-4BAC-87B0-3D982B817969}" type="pres">
      <dgm:prSet presAssocID="{73BC72AF-57D9-42BD-8436-057BB2155D73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EBA8DB2-B4EA-49EB-AAFD-F8303DBAD18B}" type="pres">
      <dgm:prSet presAssocID="{F20DD6F2-3B44-4456-BE00-714D1EA977B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E8D1E-FC9F-4BC9-B7EA-BBAE86E9B236}" type="pres">
      <dgm:prSet presAssocID="{F20DD6F2-3B44-4456-BE00-714D1EA977BE}" presName="spNode" presStyleCnt="0"/>
      <dgm:spPr/>
    </dgm:pt>
    <dgm:pt modelId="{1BE4B7A5-9A13-4ADC-8492-6C4A031F6E02}" type="pres">
      <dgm:prSet presAssocID="{F17DA4BC-64CF-4211-A083-264B5B5064C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B63E89E-3A3F-4A04-BE9C-0AF852B18987}" type="pres">
      <dgm:prSet presAssocID="{C2EC37AD-1A2D-48A2-8395-EAC6079CB2C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009BB-299D-4C4C-9AE0-89EA4193E078}" type="pres">
      <dgm:prSet presAssocID="{C2EC37AD-1A2D-48A2-8395-EAC6079CB2C5}" presName="spNode" presStyleCnt="0"/>
      <dgm:spPr/>
    </dgm:pt>
    <dgm:pt modelId="{DDBB04A0-3A95-4D12-9AF7-FD4278D13162}" type="pres">
      <dgm:prSet presAssocID="{D484921F-A9A2-4531-9EFB-1DC0C8C2D0B2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69FA243E-3D4A-4D23-936F-C99E8B8AC1F1}" srcId="{03B141BD-6640-4EE3-A161-961BE9EE08E3}" destId="{C2EC37AD-1A2D-48A2-8395-EAC6079CB2C5}" srcOrd="4" destOrd="0" parTransId="{D00532B7-F611-4D9D-A8C9-FC345923AF42}" sibTransId="{D484921F-A9A2-4531-9EFB-1DC0C8C2D0B2}"/>
    <dgm:cxn modelId="{A772DCD4-BFDB-4859-91E3-5583B905B359}" type="presOf" srcId="{B98BE8FC-67E8-4915-A165-2AA823B25FC3}" destId="{D6AF00E8-5653-400F-A176-E0D93A1A5EDB}" srcOrd="0" destOrd="0" presId="urn:microsoft.com/office/officeart/2005/8/layout/cycle6"/>
    <dgm:cxn modelId="{302DA1B3-2DBF-474B-B05A-B95959B1BC46}" srcId="{03B141BD-6640-4EE3-A161-961BE9EE08E3}" destId="{F20DD6F2-3B44-4456-BE00-714D1EA977BE}" srcOrd="3" destOrd="0" parTransId="{9ECB1ADA-630B-459B-8B23-C63B2489ECBC}" sibTransId="{F17DA4BC-64CF-4211-A083-264B5B5064C5}"/>
    <dgm:cxn modelId="{DA1318A5-76FF-47B0-BB48-199127BCE512}" type="presOf" srcId="{D484921F-A9A2-4531-9EFB-1DC0C8C2D0B2}" destId="{DDBB04A0-3A95-4D12-9AF7-FD4278D13162}" srcOrd="0" destOrd="0" presId="urn:microsoft.com/office/officeart/2005/8/layout/cycle6"/>
    <dgm:cxn modelId="{2452B7EB-B72E-45B9-94CA-E71412F834FE}" srcId="{03B141BD-6640-4EE3-A161-961BE9EE08E3}" destId="{96FB8B10-A92C-40DB-ABAD-463674684FD8}" srcOrd="0" destOrd="0" parTransId="{877BFB09-409C-40D9-86CC-7C65429D6368}" sibTransId="{B98BE8FC-67E8-4915-A165-2AA823B25FC3}"/>
    <dgm:cxn modelId="{D4C2C53C-DF03-4127-8B30-F55129F392A9}" srcId="{03B141BD-6640-4EE3-A161-961BE9EE08E3}" destId="{E8401BCB-F607-4779-A9A5-D5A069F11A72}" srcOrd="2" destOrd="0" parTransId="{580FE725-B645-4794-876D-2111AE175466}" sibTransId="{73BC72AF-57D9-42BD-8436-057BB2155D73}"/>
    <dgm:cxn modelId="{EFA3585A-4B09-4AFB-B6E9-31E612670E1A}" type="presOf" srcId="{96FB8B10-A92C-40DB-ABAD-463674684FD8}" destId="{F6E956B3-9F38-438B-9039-B926C71F3D2A}" srcOrd="0" destOrd="0" presId="urn:microsoft.com/office/officeart/2005/8/layout/cycle6"/>
    <dgm:cxn modelId="{0BE3D610-73F2-4498-AE06-0C3BEE69EA4E}" type="presOf" srcId="{03B141BD-6640-4EE3-A161-961BE9EE08E3}" destId="{9464D841-7B6C-4C44-A606-8B8F132E58DB}" srcOrd="0" destOrd="0" presId="urn:microsoft.com/office/officeart/2005/8/layout/cycle6"/>
    <dgm:cxn modelId="{602C12DD-AB1E-4CE2-9A52-05F8224D353C}" type="presOf" srcId="{73BC72AF-57D9-42BD-8436-057BB2155D73}" destId="{119FAF1A-94C3-4BAC-87B0-3D982B817969}" srcOrd="0" destOrd="0" presId="urn:microsoft.com/office/officeart/2005/8/layout/cycle6"/>
    <dgm:cxn modelId="{A85A621A-33AB-4C9F-A184-4E4DFC71BEF4}" type="presOf" srcId="{F17DA4BC-64CF-4211-A083-264B5B5064C5}" destId="{1BE4B7A5-9A13-4ADC-8492-6C4A031F6E02}" srcOrd="0" destOrd="0" presId="urn:microsoft.com/office/officeart/2005/8/layout/cycle6"/>
    <dgm:cxn modelId="{C32EB2F5-C1C1-4F6E-8D3E-947CD588DE45}" type="presOf" srcId="{E8401BCB-F607-4779-A9A5-D5A069F11A72}" destId="{23836E56-AA36-4447-8B7E-C48428E4C141}" srcOrd="0" destOrd="0" presId="urn:microsoft.com/office/officeart/2005/8/layout/cycle6"/>
    <dgm:cxn modelId="{FE6D0DE6-82D2-4F72-AE28-6D63913C03F9}" type="presOf" srcId="{C2EAE6C8-B678-4352-B28C-912EE0E86F3E}" destId="{C267B4D5-65AB-48A1-ACC5-571BC4482BB7}" srcOrd="0" destOrd="0" presId="urn:microsoft.com/office/officeart/2005/8/layout/cycle6"/>
    <dgm:cxn modelId="{8B61BE44-964D-4C8D-AFF3-F38B3C42FD87}" type="presOf" srcId="{F20DD6F2-3B44-4456-BE00-714D1EA977BE}" destId="{CEBA8DB2-B4EA-49EB-AAFD-F8303DBAD18B}" srcOrd="0" destOrd="0" presId="urn:microsoft.com/office/officeart/2005/8/layout/cycle6"/>
    <dgm:cxn modelId="{4B5061C5-0030-40AD-B976-170FE255CDEB}" type="presOf" srcId="{C2EC37AD-1A2D-48A2-8395-EAC6079CB2C5}" destId="{0B63E89E-3A3F-4A04-BE9C-0AF852B18987}" srcOrd="0" destOrd="0" presId="urn:microsoft.com/office/officeart/2005/8/layout/cycle6"/>
    <dgm:cxn modelId="{AD35B128-8564-4DEC-931F-413311A57295}" srcId="{03B141BD-6640-4EE3-A161-961BE9EE08E3}" destId="{C2EAE6C8-B678-4352-B28C-912EE0E86F3E}" srcOrd="1" destOrd="0" parTransId="{E4A9A39F-F2D2-45A9-B286-9ECC585F9AD2}" sibTransId="{2CB1C0C0-D028-422C-B39D-24F52636D050}"/>
    <dgm:cxn modelId="{8183FBF0-25E8-48EB-A09D-230B8E890FB9}" type="presOf" srcId="{2CB1C0C0-D028-422C-B39D-24F52636D050}" destId="{CFB4E88C-4E4C-4713-B46C-4187F205DFBA}" srcOrd="0" destOrd="0" presId="urn:microsoft.com/office/officeart/2005/8/layout/cycle6"/>
    <dgm:cxn modelId="{87E8AF7A-3789-49C5-BADA-13FBF0AEEBBE}" type="presParOf" srcId="{9464D841-7B6C-4C44-A606-8B8F132E58DB}" destId="{F6E956B3-9F38-438B-9039-B926C71F3D2A}" srcOrd="0" destOrd="0" presId="urn:microsoft.com/office/officeart/2005/8/layout/cycle6"/>
    <dgm:cxn modelId="{97298785-5FC2-49E9-9910-64A060B0BFC9}" type="presParOf" srcId="{9464D841-7B6C-4C44-A606-8B8F132E58DB}" destId="{A42184B4-1F6A-44A9-AF56-8D53936BECCD}" srcOrd="1" destOrd="0" presId="urn:microsoft.com/office/officeart/2005/8/layout/cycle6"/>
    <dgm:cxn modelId="{FB5FB638-3A4C-409D-9228-C30E0E954981}" type="presParOf" srcId="{9464D841-7B6C-4C44-A606-8B8F132E58DB}" destId="{D6AF00E8-5653-400F-A176-E0D93A1A5EDB}" srcOrd="2" destOrd="0" presId="urn:microsoft.com/office/officeart/2005/8/layout/cycle6"/>
    <dgm:cxn modelId="{E67F71DA-1B38-445B-85FC-188AF9275CCF}" type="presParOf" srcId="{9464D841-7B6C-4C44-A606-8B8F132E58DB}" destId="{C267B4D5-65AB-48A1-ACC5-571BC4482BB7}" srcOrd="3" destOrd="0" presId="urn:microsoft.com/office/officeart/2005/8/layout/cycle6"/>
    <dgm:cxn modelId="{D994EEBC-C93F-4B67-9289-13B1182A97EE}" type="presParOf" srcId="{9464D841-7B6C-4C44-A606-8B8F132E58DB}" destId="{C87DD63F-BD29-45D8-882C-C67103CD7086}" srcOrd="4" destOrd="0" presId="urn:microsoft.com/office/officeart/2005/8/layout/cycle6"/>
    <dgm:cxn modelId="{4FE7B42E-0E9D-4D39-9CFD-A375E5D4B7CD}" type="presParOf" srcId="{9464D841-7B6C-4C44-A606-8B8F132E58DB}" destId="{CFB4E88C-4E4C-4713-B46C-4187F205DFBA}" srcOrd="5" destOrd="0" presId="urn:microsoft.com/office/officeart/2005/8/layout/cycle6"/>
    <dgm:cxn modelId="{98317F9F-F95F-4883-9C1F-01D80D458755}" type="presParOf" srcId="{9464D841-7B6C-4C44-A606-8B8F132E58DB}" destId="{23836E56-AA36-4447-8B7E-C48428E4C141}" srcOrd="6" destOrd="0" presId="urn:microsoft.com/office/officeart/2005/8/layout/cycle6"/>
    <dgm:cxn modelId="{46BC8214-1A09-4749-A254-EEB86DA59619}" type="presParOf" srcId="{9464D841-7B6C-4C44-A606-8B8F132E58DB}" destId="{C87C353A-6C1A-40D5-9E64-4102E83C65D7}" srcOrd="7" destOrd="0" presId="urn:microsoft.com/office/officeart/2005/8/layout/cycle6"/>
    <dgm:cxn modelId="{1A574D50-6D38-4559-98EB-B7151ADAB8E2}" type="presParOf" srcId="{9464D841-7B6C-4C44-A606-8B8F132E58DB}" destId="{119FAF1A-94C3-4BAC-87B0-3D982B817969}" srcOrd="8" destOrd="0" presId="urn:microsoft.com/office/officeart/2005/8/layout/cycle6"/>
    <dgm:cxn modelId="{CE439784-D2F2-46B7-8160-69ABC99E7461}" type="presParOf" srcId="{9464D841-7B6C-4C44-A606-8B8F132E58DB}" destId="{CEBA8DB2-B4EA-49EB-AAFD-F8303DBAD18B}" srcOrd="9" destOrd="0" presId="urn:microsoft.com/office/officeart/2005/8/layout/cycle6"/>
    <dgm:cxn modelId="{AF43A3BC-9B46-496C-AD66-F73A8FDDB977}" type="presParOf" srcId="{9464D841-7B6C-4C44-A606-8B8F132E58DB}" destId="{2DFE8D1E-FC9F-4BC9-B7EA-BBAE86E9B236}" srcOrd="10" destOrd="0" presId="urn:microsoft.com/office/officeart/2005/8/layout/cycle6"/>
    <dgm:cxn modelId="{4ACF320A-1A7A-44F3-8A33-C7FA3C7B1EE2}" type="presParOf" srcId="{9464D841-7B6C-4C44-A606-8B8F132E58DB}" destId="{1BE4B7A5-9A13-4ADC-8492-6C4A031F6E02}" srcOrd="11" destOrd="0" presId="urn:microsoft.com/office/officeart/2005/8/layout/cycle6"/>
    <dgm:cxn modelId="{292D837E-D474-480E-9901-118BE7A32214}" type="presParOf" srcId="{9464D841-7B6C-4C44-A606-8B8F132E58DB}" destId="{0B63E89E-3A3F-4A04-BE9C-0AF852B18987}" srcOrd="12" destOrd="0" presId="urn:microsoft.com/office/officeart/2005/8/layout/cycle6"/>
    <dgm:cxn modelId="{10FB3FA6-5D63-4789-8583-2345416CC889}" type="presParOf" srcId="{9464D841-7B6C-4C44-A606-8B8F132E58DB}" destId="{BC6009BB-299D-4C4C-9AE0-89EA4193E078}" srcOrd="13" destOrd="0" presId="urn:microsoft.com/office/officeart/2005/8/layout/cycle6"/>
    <dgm:cxn modelId="{38413F5B-A354-4481-84D1-9877519289F0}" type="presParOf" srcId="{9464D841-7B6C-4C44-A606-8B8F132E58DB}" destId="{DDBB04A0-3A95-4D12-9AF7-FD4278D13162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93C91B-CD06-4D44-BE21-384D4902C6B2}">
      <dsp:nvSpPr>
        <dsp:cNvPr id="0" name=""/>
        <dsp:cNvSpPr/>
      </dsp:nvSpPr>
      <dsp:spPr>
        <a:xfrm>
          <a:off x="906" y="272706"/>
          <a:ext cx="3537018" cy="2122210"/>
        </a:xfrm>
        <a:prstGeom prst="rect">
          <a:avLst/>
        </a:prstGeom>
        <a:solidFill>
          <a:srgbClr val="33CC33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flat"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no Pro Display" pitchFamily="18" charset="0"/>
            </a:rPr>
            <a:t>Многогранник – выпуклый</a:t>
          </a:r>
          <a:endParaRPr lang="ru-RU" sz="2800" kern="1200" dirty="0">
            <a:latin typeface="Arno Pro Display" pitchFamily="18" charset="0"/>
          </a:endParaRPr>
        </a:p>
      </dsp:txBody>
      <dsp:txXfrm>
        <a:off x="906" y="272706"/>
        <a:ext cx="3537018" cy="2122210"/>
      </dsp:txXfrm>
    </dsp:sp>
    <dsp:sp modelId="{5F9AF828-A45D-4EE5-A767-AB65F5C917D0}">
      <dsp:nvSpPr>
        <dsp:cNvPr id="0" name=""/>
        <dsp:cNvSpPr/>
      </dsp:nvSpPr>
      <dsp:spPr>
        <a:xfrm>
          <a:off x="3891626" y="272706"/>
          <a:ext cx="3537018" cy="2122210"/>
        </a:xfrm>
        <a:prstGeom prst="rect">
          <a:avLst/>
        </a:prstGeom>
        <a:solidFill>
          <a:schemeClr val="accent5">
            <a:hueOff val="-1032172"/>
            <a:satOff val="10348"/>
            <a:lumOff val="-719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no Pro Display" pitchFamily="18" charset="0"/>
            </a:rPr>
            <a:t>Все его грани – равные правильные многоугольники</a:t>
          </a:r>
          <a:endParaRPr lang="ru-RU" sz="2800" kern="1200" dirty="0">
            <a:latin typeface="Arno Pro Display" pitchFamily="18" charset="0"/>
          </a:endParaRPr>
        </a:p>
      </dsp:txBody>
      <dsp:txXfrm>
        <a:off x="3891626" y="272706"/>
        <a:ext cx="3537018" cy="2122210"/>
      </dsp:txXfrm>
    </dsp:sp>
    <dsp:sp modelId="{9F6D93DE-FD45-4269-A743-F37661213C82}">
      <dsp:nvSpPr>
        <dsp:cNvPr id="0" name=""/>
        <dsp:cNvSpPr/>
      </dsp:nvSpPr>
      <dsp:spPr>
        <a:xfrm>
          <a:off x="906" y="2748618"/>
          <a:ext cx="3537018" cy="2122210"/>
        </a:xfrm>
        <a:prstGeom prst="rect">
          <a:avLst/>
        </a:prstGeom>
        <a:solidFill>
          <a:schemeClr val="accent5">
            <a:hueOff val="-2064345"/>
            <a:satOff val="20696"/>
            <a:lumOff val="-1437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no Pro Display" pitchFamily="18" charset="0"/>
            </a:rPr>
            <a:t>В каждой вершине сходится одинаковое число граней </a:t>
          </a:r>
          <a:endParaRPr lang="ru-RU" sz="2800" kern="1200" dirty="0">
            <a:latin typeface="Arno Pro Display" pitchFamily="18" charset="0"/>
          </a:endParaRPr>
        </a:p>
      </dsp:txBody>
      <dsp:txXfrm>
        <a:off x="906" y="2748618"/>
        <a:ext cx="3537018" cy="2122210"/>
      </dsp:txXfrm>
    </dsp:sp>
    <dsp:sp modelId="{A961B48A-6856-4C6B-BEC8-0BCD50607A4F}">
      <dsp:nvSpPr>
        <dsp:cNvPr id="0" name=""/>
        <dsp:cNvSpPr/>
      </dsp:nvSpPr>
      <dsp:spPr>
        <a:xfrm>
          <a:off x="3891626" y="2748618"/>
          <a:ext cx="3537018" cy="2122210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perspectiveRelaxed" fov="3000000">
            <a:rot lat="204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no Pro Display" pitchFamily="18" charset="0"/>
            </a:rPr>
            <a:t>Равны все двугранные углы, содержащие две грани с общим ребром.</a:t>
          </a:r>
          <a:endParaRPr lang="ru-RU" sz="2800" kern="1200" dirty="0">
            <a:latin typeface="Arno Pro Display" pitchFamily="18" charset="0"/>
          </a:endParaRPr>
        </a:p>
      </dsp:txBody>
      <dsp:txXfrm>
        <a:off x="3891626" y="2748618"/>
        <a:ext cx="3537018" cy="212221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68655-B08B-4B92-A5D7-C287064261DB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D57D3-69C9-48A9-A258-BDDD89C3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4BBCBC-616E-4ADE-8901-203C172DFF59}" type="slidenum">
              <a:rPr lang="ru-RU"/>
              <a:pPr/>
              <a:t>14</a:t>
            </a:fld>
            <a:endParaRPr lang="ru-RU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17C833-5D81-4DEC-8BE1-E7F08C05E48F}" type="slidenum">
              <a:rPr lang="ru-RU"/>
              <a:pPr/>
              <a:t>20</a:t>
            </a:fld>
            <a:endParaRPr lang="ru-RU" dirty="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4A271F-B358-41F9-BE0B-99E31D4F4A69}" type="slidenum">
              <a:rPr lang="ru-RU"/>
              <a:pPr/>
              <a:t>26</a:t>
            </a:fld>
            <a:endParaRPr lang="ru-RU"/>
          </a:p>
        </p:txBody>
      </p:sp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27A6263-CA21-441C-9E3B-C3304FC51A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E45CED-756C-40EE-B5BD-FBB044AA4A9F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87EB4B-AAA6-4AE3-8CC4-89BAB9633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http://www.distedu.ru./mirror/_math/www.tmn.fio.ru/works/26x/304/images/kepler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diagramData" Target="../diagrams/data2.xml"/><Relationship Id="rId12" Type="http://schemas.openxmlformats.org/officeDocument/2006/relationships/image" Target="../media/image27.jpeg"/><Relationship Id="rId2" Type="http://schemas.openxmlformats.org/officeDocument/2006/relationships/image" Target="../media/image22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microsoft.com/office/2007/relationships/diagramDrawing" Target="../diagrams/drawing2.xml"/><Relationship Id="rId5" Type="http://schemas.openxmlformats.org/officeDocument/2006/relationships/image" Target="../media/image25.jpeg"/><Relationship Id="rId15" Type="http://schemas.openxmlformats.org/officeDocument/2006/relationships/image" Target="../media/image30.jpeg"/><Relationship Id="rId10" Type="http://schemas.openxmlformats.org/officeDocument/2006/relationships/diagramColors" Target="../diagrams/colors2.xml"/><Relationship Id="rId4" Type="http://schemas.openxmlformats.org/officeDocument/2006/relationships/image" Target="../media/image24.jpeg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4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http://www.distedu.ru./mirror/_math/www.tmn.fio.ru/works/26x/304/images/kepler-spheres-2.gif" TargetMode="External"/><Relationship Id="rId5" Type="http://schemas.openxmlformats.org/officeDocument/2006/relationships/image" Target="../media/image35.png"/><Relationship Id="rId4" Type="http://schemas.openxmlformats.org/officeDocument/2006/relationships/image" Target="http://www.distedu.ru./mirror/_math/www.tmn.fio.ru/works/26x/304/images/kepler-spheres-1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techgate.ru/wallpicagen.php?image=6_423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ама 2\все с рабочего стола\все что было с Хабаровском\Х\x_36d412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0065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714744" y="0"/>
            <a:ext cx="5214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no Pro Display" pitchFamily="18" charset="0"/>
              </a:rPr>
              <a:t>Многогранники</a:t>
            </a:r>
          </a:p>
          <a:p>
            <a:pPr algn="ctr"/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no Pro Display" pitchFamily="18" charset="0"/>
              </a:rPr>
              <a:t>Вокруг нас</a:t>
            </a:r>
            <a:endParaRPr lang="ru-RU" sz="4000" b="1" cap="all" spc="0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no Pro Display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0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cap="all" spc="0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no Pro Display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285728"/>
            <a:ext cx="7072330" cy="1071570"/>
          </a:xfrm>
        </p:spPr>
        <p:txBody>
          <a:bodyPr>
            <a:noAutofit/>
          </a:bodyPr>
          <a:lstStyle/>
          <a:p>
            <a:r>
              <a:rPr lang="ru-RU" sz="54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nstantia" pitchFamily="18" charset="0"/>
              </a:rPr>
              <a:t>Куб или Гексаэдр</a:t>
            </a:r>
            <a:endParaRPr lang="ru-RU" sz="54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1428736"/>
            <a:ext cx="3714776" cy="4832092"/>
          </a:xfrm>
          <a:prstGeom prst="rect">
            <a:avLst/>
          </a:prstGeom>
          <a:solidFill>
            <a:srgbClr val="99FF99"/>
          </a:solidFill>
          <a:ln w="2540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no Pro Subhead" pitchFamily="18" charset="0"/>
              </a:rPr>
              <a:t>Составлен из шести квадратов. Каждая вершина куба является вершиной трёх квадратов. Следовательно, сумма плоских углов при каждой вершине равна 270</a:t>
            </a:r>
            <a:r>
              <a:rPr lang="en-US" sz="28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no Pro Subhead" pitchFamily="18" charset="0"/>
              </a:rPr>
              <a:t>º</a:t>
            </a:r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no Pro Subhead" pitchFamily="18" charset="0"/>
              </a:rPr>
              <a:t>.</a:t>
            </a:r>
            <a:endParaRPr lang="ru-RU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no Pro Subhead" pitchFamily="18" charset="0"/>
            </a:endParaRPr>
          </a:p>
        </p:txBody>
      </p:sp>
      <p:pic>
        <p:nvPicPr>
          <p:cNvPr id="2050" name="Picture 2" descr="C:\Documents and Settings\PicachuGirlSuper\Рабочий стол\презентация по геометрии\куб копия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8596" y="1714488"/>
            <a:ext cx="3929090" cy="397817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4" descr="и ож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428736"/>
            <a:ext cx="3962743" cy="4450466"/>
          </a:xfrm>
          <a:prstGeom prst="rect">
            <a:avLst/>
          </a:prstGeom>
          <a:ln w="38100" cap="sq">
            <a:solidFill>
              <a:srgbClr val="FF33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08" y="0"/>
            <a:ext cx="5500726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no Pro Subhead" pitchFamily="18" charset="0"/>
              </a:rPr>
              <a:t>октаэдр</a:t>
            </a:r>
            <a:endParaRPr lang="ru-RU" sz="7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no Pro Subhead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571612"/>
            <a:ext cx="3571900" cy="4358116"/>
          </a:xfrm>
          <a:prstGeom prst="rect">
            <a:avLst/>
          </a:prstGeom>
          <a:ln>
            <a:solidFill>
              <a:srgbClr val="FF3399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Составлен из восьми равносторонних треугольников. Каждая вершина октаэдра является вершиной четырёх треугольников. Следовательно, сумма плоских углов при каждой вершине 240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º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29190" y="1285860"/>
            <a:ext cx="3857620" cy="513371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 smtClean="0">
                <a:ln/>
                <a:solidFill>
                  <a:schemeClr val="tx1"/>
                </a:solidFill>
                <a:latin typeface="Constantia" pitchFamily="18" charset="0"/>
              </a:rPr>
              <a:t>Составлен из двадцати равносторонних треугольников. Каждая вершина икосаэдра является вершиной пяти треугольников. Следовательно, сумма плоских углов при каждой вершине равна </a:t>
            </a:r>
            <a:r>
              <a:rPr lang="ru-RU" sz="2800" b="1" i="1" dirty="0" smtClean="0">
                <a:ln/>
                <a:solidFill>
                  <a:schemeClr val="tx1"/>
                </a:solidFill>
                <a:latin typeface="Constantia" pitchFamily="18" charset="0"/>
              </a:rPr>
              <a:t>300</a:t>
            </a:r>
            <a:r>
              <a:rPr lang="en-US" sz="2800" b="1" i="1" dirty="0" smtClean="0">
                <a:ln/>
                <a:solidFill>
                  <a:schemeClr val="tx1"/>
                </a:solidFill>
                <a:latin typeface="Constantia" pitchFamily="18" charset="0"/>
              </a:rPr>
              <a:t>º</a:t>
            </a:r>
            <a:r>
              <a:rPr lang="ru-RU" sz="2800" b="1" dirty="0" smtClean="0">
                <a:ln/>
                <a:solidFill>
                  <a:schemeClr val="tx1"/>
                </a:solidFill>
                <a:latin typeface="Constantia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sz="2800" b="1" dirty="0">
              <a:ln/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0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Constantia" pitchFamily="18" charset="0"/>
              </a:rPr>
              <a:t>Икосаэдр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chemeClr val="accent3"/>
              </a:solidFill>
              <a:latin typeface="Constantia" pitchFamily="18" charset="0"/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4324264" cy="420130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29158" y="1785926"/>
            <a:ext cx="4214842" cy="44012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no Pro Subhead" pitchFamily="18" charset="0"/>
              </a:rPr>
              <a:t>Составлен из двенадцати правильных пятиугольников. Каждая вершина додекаэдра является вершиной трёх правильных пятиугольников. Следовательно, сумма плоских углов при каждой вершине равна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Arno Pro Subhead" pitchFamily="18" charset="0"/>
              </a:rPr>
              <a:t>324</a:t>
            </a:r>
            <a:r>
              <a:rPr lang="en-US" sz="2800" i="1" dirty="0" smtClean="0">
                <a:solidFill>
                  <a:schemeClr val="accent6">
                    <a:lumMod val="50000"/>
                  </a:schemeClr>
                </a:solidFill>
                <a:latin typeface="Arno Pro Subhead" pitchFamily="18" charset="0"/>
                <a:cs typeface="Arial" charset="0"/>
              </a:rPr>
              <a:t>º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no Pro Subhead" pitchFamily="18" charset="0"/>
              </a:rPr>
              <a:t>.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no Pro Subhead" pitchFamily="18" charset="0"/>
              </a:rPr>
              <a:t>	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no Pro Subhea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0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Додекаэдр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607" t="9676" r="14729" b="6867"/>
          <a:stretch>
            <a:fillRect/>
          </a:stretch>
        </p:blipFill>
        <p:spPr bwMode="auto">
          <a:xfrm>
            <a:off x="285720" y="2071678"/>
            <a:ext cx="4334941" cy="3786214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Рисунок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282" y="1714488"/>
            <a:ext cx="3643338" cy="4124040"/>
          </a:xfrm>
          <a:noFill/>
          <a:ln/>
        </p:spPr>
      </p:pic>
      <p:sp>
        <p:nvSpPr>
          <p:cNvPr id="1638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3786182" y="1214422"/>
            <a:ext cx="5121275" cy="5472122"/>
          </a:xfrm>
          <a:effectLst>
            <a:outerShdw blurRad="50800" dist="381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Constantia" pitchFamily="18" charset="0"/>
              </a:rPr>
              <a:t>      </a:t>
            </a: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правильном </a:t>
            </a:r>
            <a:r>
              <a:rPr lang="en-US" sz="2400" i="1" dirty="0">
                <a:solidFill>
                  <a:srgbClr val="002060"/>
                </a:solidFill>
                <a:latin typeface="Constantia" pitchFamily="18" charset="0"/>
              </a:rPr>
              <a:t>n</a:t>
            </a:r>
            <a:r>
              <a:rPr lang="en-US" sz="2400" dirty="0">
                <a:solidFill>
                  <a:srgbClr val="002060"/>
                </a:solidFill>
                <a:latin typeface="Constantia" pitchFamily="18" charset="0"/>
              </a:rPr>
              <a:t>-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угольнике при </a:t>
            </a:r>
            <a:r>
              <a:rPr lang="en-US" sz="2400" i="1" dirty="0" smtClean="0">
                <a:solidFill>
                  <a:srgbClr val="002060"/>
                </a:solidFill>
                <a:latin typeface="Constantia" pitchFamily="18" charset="0"/>
              </a:rPr>
              <a:t>n≥6</a:t>
            </a:r>
            <a:r>
              <a:rPr lang="en-US" sz="2400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угол не меньше </a:t>
            </a:r>
            <a:r>
              <a:rPr lang="en-US" sz="2400" i="1" dirty="0" smtClean="0">
                <a:solidFill>
                  <a:srgbClr val="002060"/>
                </a:solidFill>
                <a:latin typeface="Constantia" pitchFamily="18" charset="0"/>
              </a:rPr>
              <a:t>120</a:t>
            </a:r>
            <a:r>
              <a:rPr lang="ru-RU" sz="2400" i="1" dirty="0" smtClean="0">
                <a:solidFill>
                  <a:srgbClr val="002060"/>
                </a:solidFill>
                <a:latin typeface="Constantia" pitchFamily="18" charset="0"/>
              </a:rPr>
              <a:t>°</a:t>
            </a: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.</a:t>
            </a:r>
            <a:r>
              <a:rPr lang="en-US" sz="2400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С другой стороны, при каждой вершине многогранника должно быть не менее </a:t>
            </a:r>
            <a:r>
              <a:rPr lang="ru-RU" sz="2400" i="1" dirty="0">
                <a:solidFill>
                  <a:srgbClr val="002060"/>
                </a:solidFill>
                <a:latin typeface="Constantia" pitchFamily="18" charset="0"/>
              </a:rPr>
              <a:t>3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 плоских углов. Поэтому если бы существовал правильный многогранник, у которого грани – правильные</a:t>
            </a:r>
            <a:r>
              <a:rPr lang="ru-RU" sz="2400" i="1" dirty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en-US" sz="2400" i="1" dirty="0">
                <a:solidFill>
                  <a:srgbClr val="002060"/>
                </a:solidFill>
                <a:latin typeface="Constantia" pitchFamily="18" charset="0"/>
              </a:rPr>
              <a:t>n</a:t>
            </a:r>
            <a:r>
              <a:rPr lang="en-US" sz="2400" dirty="0">
                <a:solidFill>
                  <a:srgbClr val="002060"/>
                </a:solidFill>
                <a:latin typeface="Constantia" pitchFamily="18" charset="0"/>
              </a:rPr>
              <a:t>-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угольники</a:t>
            </a:r>
            <a:r>
              <a:rPr lang="en-US" sz="2400" dirty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при </a:t>
            </a:r>
            <a:r>
              <a:rPr lang="en-US" sz="2400" i="1" dirty="0" smtClean="0">
                <a:solidFill>
                  <a:srgbClr val="002060"/>
                </a:solidFill>
                <a:latin typeface="Constantia" pitchFamily="18" charset="0"/>
              </a:rPr>
              <a:t>n≥</a:t>
            </a:r>
            <a:r>
              <a:rPr lang="ru-RU" sz="2400" i="1" dirty="0" smtClean="0">
                <a:solidFill>
                  <a:srgbClr val="002060"/>
                </a:solidFill>
                <a:latin typeface="Constantia" pitchFamily="18" charset="0"/>
              </a:rPr>
              <a:t>6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, то сумма плоских углов при каждой вершине такого многогранника была бы не меньше чем </a:t>
            </a:r>
            <a:r>
              <a:rPr lang="ru-RU" sz="2400" i="1" dirty="0" smtClean="0">
                <a:solidFill>
                  <a:srgbClr val="002060"/>
                </a:solidFill>
                <a:latin typeface="Constantia" pitchFamily="18" charset="0"/>
              </a:rPr>
              <a:t>120°·3=360º</a:t>
            </a: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. Но это невозможно, так как сумма всех плоских углов при каждой вершине выпуклого многогранника меньше </a:t>
            </a:r>
            <a:r>
              <a:rPr lang="ru-RU" sz="2400" i="1" dirty="0">
                <a:solidFill>
                  <a:srgbClr val="002060"/>
                </a:solidFill>
                <a:latin typeface="Constantia" pitchFamily="18" charset="0"/>
              </a:rPr>
              <a:t>360º</a:t>
            </a:r>
            <a:r>
              <a:rPr lang="ru-RU" sz="2400" dirty="0">
                <a:solidFill>
                  <a:srgbClr val="002060"/>
                </a:solidFill>
                <a:latin typeface="Constantia" pitchFamily="18" charset="0"/>
              </a:rPr>
              <a:t>.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9143999" cy="12001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Handwriting" pitchFamily="66" charset="0"/>
              </a:rPr>
              <a:t>Правильных многогранников всего  </a:t>
            </a:r>
            <a:b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Handwriting" pitchFamily="66" charset="0"/>
              </a:rPr>
            </a:br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Handwriting" pitchFamily="66" charset="0"/>
              </a:rPr>
              <a:t>         пять !!!</a:t>
            </a:r>
            <a:endParaRPr lang="ru-RU" sz="32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Lucida Handwriting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p" animBg="1"/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643174" y="1428736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</a:t>
            </a:r>
            <a:r>
              <a:rPr lang="ru-RU" sz="4000" b="1" i="1" dirty="0" err="1" smtClean="0">
                <a:solidFill>
                  <a:srgbClr val="7030A0"/>
                </a:solidFill>
                <a:latin typeface="Arial Narrow" pitchFamily="34" charset="0"/>
              </a:rPr>
              <a:t>эдра</a:t>
            </a: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» - грань</a:t>
            </a:r>
            <a:b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«тетра» - 4</a:t>
            </a:r>
            <a:b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</a:t>
            </a:r>
            <a:r>
              <a:rPr lang="ru-RU" sz="4000" b="1" i="1" dirty="0" err="1" smtClean="0">
                <a:solidFill>
                  <a:srgbClr val="7030A0"/>
                </a:solidFill>
                <a:latin typeface="Arial Narrow" pitchFamily="34" charset="0"/>
              </a:rPr>
              <a:t>гекса</a:t>
            </a: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» - 6</a:t>
            </a:r>
            <a:b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«окта» - 8</a:t>
            </a:r>
            <a:b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«икоса» - 20</a:t>
            </a:r>
            <a:b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«</a:t>
            </a:r>
            <a:r>
              <a:rPr lang="ru-RU" sz="4000" b="1" i="1" dirty="0" err="1" smtClean="0">
                <a:solidFill>
                  <a:srgbClr val="7030A0"/>
                </a:solidFill>
                <a:latin typeface="Arial Narrow" pitchFamily="34" charset="0"/>
              </a:rPr>
              <a:t>додека</a:t>
            </a:r>
            <a:r>
              <a:rPr lang="ru-RU" sz="4000" b="1" i="1" dirty="0" smtClean="0">
                <a:solidFill>
                  <a:srgbClr val="7030A0"/>
                </a:solidFill>
                <a:latin typeface="Arial Narrow" pitchFamily="34" charset="0"/>
              </a:rPr>
              <a:t>» - 12</a:t>
            </a:r>
            <a:endParaRPr lang="ru-RU" sz="4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"/>
          <p:cNvSpPr txBox="1">
            <a:spLocks noChangeArrowheads="1"/>
          </p:cNvSpPr>
          <p:nvPr/>
        </p:nvSpPr>
        <p:spPr bwMode="auto">
          <a:xfrm>
            <a:off x="-1000164" y="285728"/>
            <a:ext cx="8281987" cy="1938992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В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своих философских теориях</a:t>
            </a:r>
          </a:p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правильные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многогранники использовали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:</a:t>
            </a:r>
          </a:p>
          <a:p>
            <a:pPr algn="ctr"/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5" name="Содержимое 5" descr=" Пифагор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57356" y="3429000"/>
            <a:ext cx="171451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7" descr="pp_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4214818"/>
            <a:ext cx="1749352" cy="201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6" descr="евклид2.jpg"/>
          <p:cNvPicPr>
            <a:picLocks noChangeAspect="1"/>
          </p:cNvPicPr>
          <p:nvPr/>
        </p:nvPicPr>
        <p:blipFill>
          <a:blip r:embed="rId4" cstate="print"/>
          <a:srcRect t="-4139"/>
          <a:stretch>
            <a:fillRect/>
          </a:stretch>
        </p:blipFill>
        <p:spPr>
          <a:xfrm>
            <a:off x="3714744" y="2786058"/>
            <a:ext cx="187209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6"/>
          <p:cNvPicPr>
            <a:picLocks noChangeAspect="1" noChangeArrowheads="1"/>
          </p:cNvPicPr>
          <p:nvPr/>
        </p:nvPicPr>
        <p:blipFill>
          <a:blip r:embed="rId5" cstate="screen">
            <a:lum bright="6000" contrast="18000"/>
          </a:blip>
          <a:srcRect/>
          <a:stretch>
            <a:fillRect/>
          </a:stretch>
        </p:blipFill>
        <p:spPr>
          <a:xfrm>
            <a:off x="5857884" y="2000240"/>
            <a:ext cx="1500198" cy="1950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4" descr="http://www.distedu.ru./mirror/_math/www.tmn.fio.ru/works/26x/304/images/kepler.jpg"/>
          <p:cNvPicPr>
            <a:picLocks noChangeAspect="1" noChangeArrowheads="1"/>
          </p:cNvPicPr>
          <p:nvPr/>
        </p:nvPicPr>
        <p:blipFill>
          <a:blip r:embed="rId6" r:link="rId7" cstate="screen"/>
          <a:srcRect/>
          <a:stretch>
            <a:fillRect/>
          </a:stretch>
        </p:blipFill>
        <p:spPr>
          <a:xfrm>
            <a:off x="7429520" y="928670"/>
            <a:ext cx="1714480" cy="2096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5906152"/>
            <a:ext cx="171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Платон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521495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Пифагор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464344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Евклид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8" y="3786190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Архимед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29520" y="2857496"/>
            <a:ext cx="171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Кеплер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p_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14546" y="214290"/>
            <a:ext cx="3890193" cy="4483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4929198"/>
            <a:ext cx="8572560" cy="169277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600" b="1" i="1" dirty="0" smtClean="0">
                <a:solidFill>
                  <a:srgbClr val="002060"/>
                </a:solidFill>
                <a:latin typeface="Constantia" pitchFamily="18" charset="0"/>
                <a:cs typeface="Times New Roman" pitchFamily="18" charset="0"/>
              </a:rPr>
              <a:t>Древнегреческий ученый и философ Платон считал, что эти тела олицетворяют сущность природы. Поэтому эти многогранники называют Платоновыми телами.</a:t>
            </a:r>
            <a:endParaRPr lang="ru-RU" sz="2600" b="1" i="1" dirty="0">
              <a:solidFill>
                <a:srgbClr val="002060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407194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(IV–V в до н. э.)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Documents and Settings\Admin\Рабочий стол\20м42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283466" y="1785926"/>
            <a:ext cx="1860534" cy="1841001"/>
          </a:xfrm>
          <a:prstGeom prst="rect">
            <a:avLst/>
          </a:prstGeom>
          <a:noFill/>
        </p:spPr>
      </p:pic>
      <p:pic>
        <p:nvPicPr>
          <p:cNvPr id="63491" name="Picture 3" descr="C:\Documents and Settings\Admin\Рабочий стол\20в4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42908" y="4854570"/>
            <a:ext cx="1928589" cy="2003430"/>
          </a:xfrm>
          <a:prstGeom prst="rect">
            <a:avLst/>
          </a:prstGeom>
          <a:noFill/>
        </p:spPr>
      </p:pic>
      <p:pic>
        <p:nvPicPr>
          <p:cNvPr id="63492" name="Picture 4" descr="C:\Documents and Settings\Admin\Рабочий стол\20ип42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214346" y="1071546"/>
            <a:ext cx="2235224" cy="2229403"/>
          </a:xfrm>
          <a:prstGeom prst="rect">
            <a:avLst/>
          </a:prstGeom>
          <a:noFill/>
        </p:spPr>
      </p:pic>
      <p:pic>
        <p:nvPicPr>
          <p:cNvPr id="63495" name="Picture 7" descr="C:\Documents and Settings\Admin\Рабочий стол\204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929198"/>
            <a:ext cx="2330459" cy="2125379"/>
          </a:xfrm>
          <a:prstGeom prst="rect">
            <a:avLst/>
          </a:prstGeom>
          <a:noFill/>
        </p:spPr>
      </p:pic>
      <p:pic>
        <p:nvPicPr>
          <p:cNvPr id="63494" name="Picture 6" descr="C:\Documents and Settings\Admin\Рабочий стол\20ш423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28992" y="0"/>
            <a:ext cx="1874860" cy="1895728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571612"/>
          <a:ext cx="5786478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Развернутая стрелка 4"/>
          <p:cNvSpPr/>
          <p:nvPr/>
        </p:nvSpPr>
        <p:spPr>
          <a:xfrm rot="14456347">
            <a:off x="2441572" y="1376358"/>
            <a:ext cx="886968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Развернутая стрелка 5"/>
          <p:cNvSpPr/>
          <p:nvPr/>
        </p:nvSpPr>
        <p:spPr>
          <a:xfrm rot="12912043">
            <a:off x="814821" y="2890002"/>
            <a:ext cx="886968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Развернутая стрелка 6"/>
          <p:cNvSpPr/>
          <p:nvPr/>
        </p:nvSpPr>
        <p:spPr>
          <a:xfrm rot="11933354">
            <a:off x="1616367" y="5760298"/>
            <a:ext cx="886968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Развернутая стрелка 7"/>
          <p:cNvSpPr/>
          <p:nvPr/>
        </p:nvSpPr>
        <p:spPr>
          <a:xfrm rot="6751121">
            <a:off x="5918256" y="5639557"/>
            <a:ext cx="886968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Развернутая стрелка 8"/>
          <p:cNvSpPr/>
          <p:nvPr/>
        </p:nvSpPr>
        <p:spPr>
          <a:xfrm rot="1489317">
            <a:off x="6584976" y="2090738"/>
            <a:ext cx="886968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78" y="3214686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Виды                             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правильных    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многогранников   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3496" name="Picture 8" descr="C:\Documents and Settings\Admin\Рабочий стол\тетр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7" name="Picture 9" descr="C:\Documents and Settings\Admin\Рабочий стол\куб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27103" cy="6858000"/>
          </a:xfrm>
          <a:prstGeom prst="rect">
            <a:avLst/>
          </a:prstGeom>
          <a:noFill/>
        </p:spPr>
      </p:pic>
      <p:pic>
        <p:nvPicPr>
          <p:cNvPr id="63498" name="Picture 10" descr="C:\Documents and Settings\Admin\Рабочий стол\окт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9" name="Picture 11" descr="C:\Documents and Settings\Admin\Рабочий стол\икоса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63500" name="Picture 12" descr="C:\Documents and Settings\Admin\Рабочий стол\додик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142908" y="0"/>
            <a:ext cx="9286908" cy="699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5" descr=" Пифагор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58016" y="285728"/>
            <a:ext cx="1857388" cy="2143116"/>
          </a:xfrm>
          <a:prstGeom prst="rect">
            <a:avLst/>
          </a:prstGeom>
          <a:ln w="38100" cap="sq">
            <a:solidFill>
              <a:srgbClr val="66301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4293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800000"/>
                </a:solidFill>
                <a:latin typeface="Constantia" pitchFamily="18" charset="0"/>
                <a:cs typeface="Times New Roman" pitchFamily="18" charset="0"/>
              </a:rPr>
              <a:t>Пифагорейцы уделяли в своих космологических теориях особенно важное место правильным многогранникам, неоценимое превосходство которых над всеми другими телами они усмотрели в том, что их </a:t>
            </a:r>
            <a:r>
              <a:rPr lang="ru-RU" sz="2400" b="1" i="1" u="sng" dirty="0" smtClean="0">
                <a:solidFill>
                  <a:srgbClr val="7030A0"/>
                </a:solidFill>
                <a:latin typeface="Constantia" pitchFamily="18" charset="0"/>
                <a:cs typeface="Times New Roman" pitchFamily="18" charset="0"/>
              </a:rPr>
              <a:t>только пять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  <a:cs typeface="Times New Roman" pitchFamily="18" charset="0"/>
              </a:rPr>
              <a:t>.  </a:t>
            </a:r>
            <a:endParaRPr lang="ru-RU" sz="2400" b="1" dirty="0">
              <a:solidFill>
                <a:srgbClr val="7030A0"/>
              </a:solidFill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 cstate="screen">
            <a:lum bright="6000" contrast="18000"/>
          </a:blip>
          <a:srcRect/>
          <a:stretch>
            <a:fillRect/>
          </a:stretch>
        </p:blipFill>
        <p:spPr>
          <a:xfrm>
            <a:off x="285720" y="2786058"/>
            <a:ext cx="1608332" cy="1785950"/>
          </a:xfrm>
          <a:prstGeom prst="rect">
            <a:avLst/>
          </a:prstGeom>
          <a:ln w="38100" cap="sq">
            <a:solidFill>
              <a:srgbClr val="66301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2714620"/>
            <a:ext cx="6572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800000"/>
                </a:solidFill>
                <a:latin typeface="Constantia" pitchFamily="18" charset="0"/>
              </a:rPr>
              <a:t>Правильными многогранниками занимался Архимед. Ему  также принадлежит открытие тринадцати так называемых </a:t>
            </a:r>
            <a:r>
              <a:rPr lang="ru-RU" sz="2400" b="1" i="1" u="sng" dirty="0" smtClean="0">
                <a:solidFill>
                  <a:srgbClr val="7030A0"/>
                </a:solidFill>
                <a:latin typeface="Constantia" pitchFamily="18" charset="0"/>
              </a:rPr>
              <a:t>полуправильных многогранников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srgbClr val="800000"/>
                </a:solidFill>
                <a:latin typeface="Constantia" pitchFamily="18" charset="0"/>
              </a:rPr>
              <a:t>(«архимедовых тел»). </a:t>
            </a:r>
            <a:endParaRPr lang="ru-RU" sz="2400" dirty="0">
              <a:solidFill>
                <a:srgbClr val="800000"/>
              </a:solidFill>
              <a:latin typeface="Constantia" pitchFamily="18" charset="0"/>
            </a:endParaRPr>
          </a:p>
        </p:txBody>
      </p:sp>
      <p:pic>
        <p:nvPicPr>
          <p:cNvPr id="7" name="Рисунок 6" descr="евклид2.jpg"/>
          <p:cNvPicPr>
            <a:picLocks noChangeAspect="1"/>
          </p:cNvPicPr>
          <p:nvPr/>
        </p:nvPicPr>
        <p:blipFill>
          <a:blip r:embed="rId4" cstate="print"/>
          <a:srcRect t="-4139"/>
          <a:stretch>
            <a:fillRect/>
          </a:stretch>
        </p:blipFill>
        <p:spPr>
          <a:xfrm>
            <a:off x="7000892" y="4714884"/>
            <a:ext cx="1857388" cy="1901654"/>
          </a:xfrm>
          <a:prstGeom prst="rect">
            <a:avLst/>
          </a:prstGeom>
          <a:ln w="38100" cap="sq">
            <a:solidFill>
              <a:srgbClr val="66301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-285784" y="5143512"/>
            <a:ext cx="5929322" cy="571504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nstantia" pitchFamily="18" charset="0"/>
              </a:rPr>
              <a:t>     Учение о правильных многогранниках, содержащееся в последней 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nstantia" pitchFamily="18" charset="0"/>
              </a:rPr>
              <a:t>XIII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nstantia" pitchFamily="18" charset="0"/>
              </a:rPr>
              <a:t>книге Евклида, является венцом его </a:t>
            </a: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nstantia" pitchFamily="18" charset="0"/>
              </a:rPr>
              <a:t>«Начал».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encrypted-tbn1.gstatic.com/images?q=tbn:ANd9GcQh_2R2Z9ufOdD5py8Kps2gcpXbZiwyHI6ONOtmT5r24EWLIex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2" cy="450056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Picture 6" descr="http://mypet.by/get_photo.php?size=250&amp;ref=20&amp;crop=0&amp;url=/var/www/nedudi/data/www/mypet.by/_pet_lib/articles/photos/5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8424" y="571480"/>
            <a:ext cx="4795576" cy="41433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Picture 4" descr="https://encrypted-tbn3.gstatic.com/images?q=tbn:ANd9GcRRy9W17RELtBxMw1_4Hv3fyezj26Z_y8LAEiba2V1_rCpYRmi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571852"/>
            <a:ext cx="5260655" cy="328614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7950" y="1125538"/>
            <a:ext cx="7345363" cy="431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                          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title"/>
          </p:nvPr>
        </p:nvSpPr>
        <p:spPr>
          <a:xfrm>
            <a:off x="642910" y="0"/>
            <a:ext cx="7980362" cy="1557338"/>
          </a:xfrm>
        </p:spPr>
        <p:txBody>
          <a:bodyPr/>
          <a:lstStyle/>
          <a:p>
            <a:r>
              <a:rPr lang="ru-RU" b="1" i="1" dirty="0">
                <a:solidFill>
                  <a:srgbClr val="800000"/>
                </a:solidFill>
                <a:latin typeface="Constantia" pitchFamily="18" charset="0"/>
              </a:rPr>
              <a:t>Космологическая гипотеза Кеплера</a:t>
            </a:r>
          </a:p>
        </p:txBody>
      </p:sp>
      <p:pic>
        <p:nvPicPr>
          <p:cNvPr id="70661" name="Picture 5" descr="Модель Кеплера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500826" y="1500174"/>
            <a:ext cx="20764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6" descr="Модель Кеплера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6357950" y="4286256"/>
            <a:ext cx="22733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741503686_tonne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1785926"/>
            <a:ext cx="2628052" cy="3469029"/>
          </a:xfrm>
          <a:prstGeom prst="rect">
            <a:avLst/>
          </a:prstGeom>
          <a:ln w="127000" cap="sq">
            <a:solidFill>
              <a:srgbClr val="66301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57158" y="5715016"/>
            <a:ext cx="8786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012"/>
                </a:solidFill>
                <a:latin typeface="Constantia" pitchFamily="18" charset="0"/>
              </a:rPr>
              <a:t> Кеплер</a:t>
            </a:r>
            <a:r>
              <a:rPr lang="ru-RU" sz="2400" dirty="0" smtClean="0">
                <a:solidFill>
                  <a:srgbClr val="663012"/>
                </a:solidFill>
                <a:latin typeface="Constantia" pitchFamily="18" charset="0"/>
              </a:rPr>
              <a:t> попытался связать со свойствами правильных многогранников некоторые свойства Солнечной системы. </a:t>
            </a:r>
            <a:endParaRPr lang="ru-RU" sz="2400" dirty="0">
              <a:solidFill>
                <a:srgbClr val="663012"/>
              </a:solidFill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2155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Constantia" pitchFamily="18" charset="0"/>
              </a:rPr>
              <a:t>Он предположил, что расстояния между шестью известными тогда планетами выражаются через размеры пяти правильных выпуклых многогранников .</a:t>
            </a:r>
            <a:endParaRPr lang="ru-RU" sz="2800" b="1" dirty="0">
              <a:solidFill>
                <a:srgbClr val="800000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79687"/>
            <a:ext cx="65008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Вокруг сферы Меркурия, ближайшей к Солнцу планеты, описан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октаэдр</a:t>
            </a:r>
          </a:p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Этот октаэдр вписан в сферу Венеры, вокруг которой описан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икосаэдр</a:t>
            </a:r>
            <a:r>
              <a:rPr lang="ru-RU" sz="2400" b="1" dirty="0" smtClean="0">
                <a:latin typeface="Constantia" pitchFamily="18" charset="0"/>
              </a:rPr>
              <a:t>.</a:t>
            </a:r>
          </a:p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Вокруг икосаэдра описана сфера Земли, а вокруг этой сферы -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додекаэдр</a:t>
            </a:r>
            <a:r>
              <a:rPr lang="ru-RU" sz="2400" dirty="0" smtClean="0">
                <a:latin typeface="Constantia" pitchFamily="18" charset="0"/>
              </a:rPr>
              <a:t>.</a:t>
            </a:r>
          </a:p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Додекаэдр вписан в сферу Марса, вокруг которой описан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тетраэдр</a:t>
            </a:r>
          </a:p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Вокруг тетраэдра описана сфера Юпитера, вписанная в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куб</a:t>
            </a:r>
            <a:r>
              <a:rPr lang="ru-RU" sz="2400" dirty="0" smtClean="0">
                <a:latin typeface="Constantia" pitchFamily="18" charset="0"/>
              </a:rPr>
              <a:t>.</a:t>
            </a:r>
          </a:p>
          <a:p>
            <a:pPr marL="342900" indent="-342900">
              <a:buBlip>
                <a:blip r:embed="rId8"/>
              </a:buBlip>
            </a:pPr>
            <a:r>
              <a:rPr lang="ru-RU" sz="2400" dirty="0" smtClean="0">
                <a:latin typeface="Constantia" pitchFamily="18" charset="0"/>
              </a:rPr>
              <a:t>Наконец, вокруг куба описана сфера Сатурна.</a:t>
            </a:r>
          </a:p>
          <a:p>
            <a:pPr marL="342900" indent="-342900">
              <a:buBlip>
                <a:blip r:embed="rId8"/>
              </a:buBlip>
            </a:pPr>
            <a:endParaRPr lang="ru-RU" b="1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 marL="342900" indent="-342900">
              <a:buBlip>
                <a:blip r:embed="rId8"/>
              </a:buBlip>
            </a:pPr>
            <a:endParaRPr lang="ru-RU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  <p:bldP spid="70663" grpId="1"/>
      <p:bldP spid="8" grpId="0"/>
      <p:bldP spid="8" grpId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wallpicage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1861145" y="116632"/>
            <a:ext cx="559117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Impact"/>
              </a:rPr>
              <a:t>Икосаэдро</a:t>
            </a:r>
            <a:r>
              <a:rPr lang="ru-RU" sz="3600" b="1" kern="10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Impact"/>
              </a:rPr>
              <a:t>- </a:t>
            </a:r>
            <a:r>
              <a:rPr lang="ru-RU" sz="3600" b="1" kern="10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Impact"/>
              </a:rPr>
              <a:t>додекаэдровая</a:t>
            </a:r>
            <a:endParaRPr lang="ru-RU" sz="3600" b="1" kern="1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Impact"/>
            </a:endParaRPr>
          </a:p>
          <a:p>
            <a:r>
              <a:rPr lang="ru-RU" sz="3600" b="1" kern="10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Impact"/>
              </a:rPr>
              <a:t>структура Земли.</a:t>
            </a:r>
          </a:p>
        </p:txBody>
      </p:sp>
      <p:pic>
        <p:nvPicPr>
          <p:cNvPr id="64514" name="Picture 2" descr="http://im8-tub-ru.yandex.net/i?id=173433057-2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3116"/>
            <a:ext cx="4506090" cy="314327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4518" name="Picture 6" descr="http://ic.pics.livejournal.com/korkonnik/43044606/34319/34319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643438" cy="46980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4522" name="Picture 10" descr="http://ic.pics.livejournal.com/korkonnik/43044606/34747/34747_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423" y="1571611"/>
            <a:ext cx="4673577" cy="471756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9" name="Содержимое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722376" y="1571612"/>
            <a:ext cx="7772400" cy="13169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500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500042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word2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428604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85786" y="1928802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600" b="1" dirty="0" smtClean="0"/>
              <a:t>Мини-исследование:</a:t>
            </a:r>
          </a:p>
          <a:p>
            <a:pPr algn="ctr">
              <a:buFont typeface="Wingdings" pitchFamily="2" charset="2"/>
              <a:buChar char="ü"/>
            </a:pPr>
            <a:r>
              <a:rPr lang="ru-RU" sz="3600" b="1" dirty="0" smtClean="0"/>
              <a:t> </a:t>
            </a:r>
          </a:p>
          <a:p>
            <a:pPr lvl="0">
              <a:buFont typeface="Wingdings" pitchFamily="2" charset="2"/>
              <a:buChar char="ü"/>
            </a:pPr>
            <a:r>
              <a:rPr lang="ru-RU" sz="3600" dirty="0" smtClean="0"/>
              <a:t>Существует ли связь между вершинами, ребрами и гранями правильных многогранников?</a:t>
            </a:r>
          </a:p>
        </p:txBody>
      </p:sp>
      <p:pic>
        <p:nvPicPr>
          <p:cNvPr id="13" name="Picture 11" descr="word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04"/>
            <a:ext cx="9525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2931712"/>
            <a:ext cx="8001056" cy="2926180"/>
          </a:xfrm>
        </p:spPr>
        <p:txBody>
          <a:bodyPr>
            <a:noAutofit/>
          </a:bodyPr>
          <a:lstStyle/>
          <a:p>
            <a:r>
              <a:rPr lang="ru-RU" sz="4000" dirty="0" smtClean="0"/>
              <a:t>исследовать и сделать вывод: существует ли связь между сторонами, вершинами и гранями правильных многогранников?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142984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Исследование по группам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53" name="Group 69"/>
          <p:cNvGraphicFramePr>
            <a:graphicFrameLocks noGrp="1"/>
          </p:cNvGraphicFramePr>
          <p:nvPr>
            <p:ph sz="half" idx="2"/>
          </p:nvPr>
        </p:nvGraphicFramePr>
        <p:xfrm>
          <a:off x="428596" y="1500174"/>
          <a:ext cx="8429682" cy="435772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30175"/>
                <a:gridCol w="1519468"/>
                <a:gridCol w="1508535"/>
                <a:gridCol w="1770889"/>
                <a:gridCol w="1700615"/>
              </a:tblGrid>
              <a:tr h="353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название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форма грани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количество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5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Граней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f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Вершин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(е)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Рёбер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k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6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Тетраэдр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4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Куб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6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Октаэдр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4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Додекаэдр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96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Икосаэдр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44454" name="Text Box 70"/>
          <p:cNvSpPr txBox="1">
            <a:spLocks noChangeArrowheads="1"/>
          </p:cNvSpPr>
          <p:nvPr/>
        </p:nvSpPr>
        <p:spPr bwMode="auto">
          <a:xfrm>
            <a:off x="214282" y="214290"/>
            <a:ext cx="86407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Заполните таблицу:</a:t>
            </a:r>
          </a:p>
        </p:txBody>
      </p:sp>
      <p:sp>
        <p:nvSpPr>
          <p:cNvPr id="11" name="Text Box 70"/>
          <p:cNvSpPr txBox="1">
            <a:spLocks noChangeArrowheads="1"/>
          </p:cNvSpPr>
          <p:nvPr/>
        </p:nvSpPr>
        <p:spPr bwMode="auto">
          <a:xfrm>
            <a:off x="214282" y="285728"/>
            <a:ext cx="86407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Проверьте!</a:t>
            </a:r>
            <a:endParaRPr lang="ru-RU" sz="6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12" name="Group 8"/>
          <p:cNvGraphicFramePr>
            <a:graphicFrameLocks/>
          </p:cNvGraphicFramePr>
          <p:nvPr/>
        </p:nvGraphicFramePr>
        <p:xfrm>
          <a:off x="285720" y="1500174"/>
          <a:ext cx="8569325" cy="42947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62150"/>
                <a:gridCol w="1544638"/>
                <a:gridCol w="1533525"/>
                <a:gridCol w="1800225"/>
                <a:gridCol w="1728787"/>
              </a:tblGrid>
              <a:tr h="3238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название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форма грани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количество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Граней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(Г)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Вершин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(В)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Рёбер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(</a:t>
                      </a:r>
                      <a:r>
                        <a:rPr kumimoji="0" lang="ru-RU" sz="24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р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mbria" pitchFamily="18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Тетраэдр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Правильный треугольник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4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4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6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Куб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Квадрат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6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8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12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Октаэдр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Правильный треугольник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8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6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12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Додекаэдр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Правильный пятиугольник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12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20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30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Икосаэдр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Правильный треугольник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20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12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30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43438" y="5929330"/>
            <a:ext cx="364333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Times New Roman" pitchFamily="18" charset="0"/>
              </a:rPr>
              <a:t> Г + В = Р + 2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000100" y="5929330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Убедитесь!</a:t>
            </a:r>
            <a:endParaRPr lang="ru-RU" sz="4000" i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4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44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44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54" grpId="0"/>
      <p:bldP spid="144454" grpId="1"/>
      <p:bldP spid="11" grpId="0"/>
      <p:bldP spid="14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0"/>
            <a:ext cx="6000792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Constantia" pitchFamily="18" charset="0"/>
              </a:rPr>
              <a:t>Теорема Эйлера</a:t>
            </a:r>
          </a:p>
        </p:txBody>
      </p:sp>
      <p:pic>
        <p:nvPicPr>
          <p:cNvPr id="4" name="Picture 5" descr="z317_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14422"/>
            <a:ext cx="3010397" cy="3500462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071934" y="3857628"/>
            <a:ext cx="364333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</a:rPr>
              <a:t>   Г + В – Р = 2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5072074"/>
            <a:ext cx="4214842" cy="9787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Где  В – число вершин,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>
                <a:latin typeface="Constantia" pitchFamily="18" charset="0"/>
              </a:rPr>
              <a:t>         </a:t>
            </a:r>
            <a:r>
              <a:rPr lang="ru-RU" sz="2400" i="1" dirty="0" smtClean="0">
                <a:latin typeface="Constantia" pitchFamily="18" charset="0"/>
              </a:rPr>
              <a:t>Г</a:t>
            </a:r>
            <a:r>
              <a:rPr lang="ru-RU" sz="2400" dirty="0" smtClean="0">
                <a:latin typeface="Constantia" pitchFamily="18" charset="0"/>
              </a:rPr>
              <a:t>– число граней,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>
                <a:latin typeface="Constantia" pitchFamily="18" charset="0"/>
              </a:rPr>
              <a:t>         Р – число ребер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1142984"/>
            <a:ext cx="464347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Constantia" pitchFamily="18" charset="0"/>
              </a:rPr>
              <a:t>Эйлерова</a:t>
            </a:r>
            <a:r>
              <a:rPr lang="ru-RU" sz="2400" dirty="0" smtClean="0">
                <a:latin typeface="Constantia" pitchFamily="18" charset="0"/>
              </a:rPr>
              <a:t> характеристика всякого многогранника нулевого рода равна 2. Иначе говоря, между Г, В и Р</a:t>
            </a:r>
            <a:r>
              <a:rPr lang="en-US" sz="2400" i="1" dirty="0" smtClean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любого многогранника нулевого рода имеет место зависимость 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1. Стр. 76-79, п. 29,   п.36, учебник «Геометрии 10-11кл.»  </a:t>
            </a:r>
            <a:r>
              <a:rPr lang="ru-RU" sz="3200" dirty="0" err="1" smtClean="0"/>
              <a:t>Л.С.Атанасян</a:t>
            </a:r>
            <a:r>
              <a:rPr lang="ru-RU" sz="3200" dirty="0" smtClean="0"/>
              <a:t>, В.Ф.Бутузов и др. </a:t>
            </a:r>
          </a:p>
          <a:p>
            <a:r>
              <a:rPr lang="ru-RU" sz="3200" dirty="0" smtClean="0"/>
              <a:t>2.  Стр. 79, № 271-275 (выполнить модели правильных многогранников на выбор. Материал любой: картон, бумага, проволока, дерево)</a:t>
            </a:r>
            <a:endParaRPr lang="ru-RU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Arial Narrow" pitchFamily="34" charset="0"/>
              </a:rPr>
              <a:t>Развертки</a:t>
            </a:r>
            <a:br>
              <a:rPr lang="ru-RU" sz="4400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dirty="0"/>
          </a:p>
        </p:txBody>
      </p:sp>
      <p:pic>
        <p:nvPicPr>
          <p:cNvPr id="4" name="Picture 5" descr="4664_0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016125"/>
            <a:ext cx="71437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 descr="Рисунок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214554"/>
            <a:ext cx="3436938" cy="338455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6982" name="Rectangle 6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Простейшее  животное</a:t>
            </a: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3708400" y="1857364"/>
            <a:ext cx="5435600" cy="230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14288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sz="2200" dirty="0" smtClean="0">
                <a:solidFill>
                  <a:schemeClr val="bg1"/>
                </a:solidFill>
                <a:latin typeface="Comic Sans MS" pitchFamily="66" charset="0"/>
              </a:rPr>
              <a:t>    Большинство </a:t>
            </a:r>
            <a:r>
              <a:rPr lang="ru-RU" sz="2200" dirty="0" err="1">
                <a:solidFill>
                  <a:schemeClr val="bg1"/>
                </a:solidFill>
                <a:latin typeface="Comic Sans MS" pitchFamily="66" charset="0"/>
              </a:rPr>
              <a:t>феодарий</a:t>
            </a:r>
            <a:r>
              <a:rPr lang="ru-RU" sz="2200" dirty="0">
                <a:solidFill>
                  <a:schemeClr val="bg1"/>
                </a:solidFill>
                <a:latin typeface="Comic Sans MS" pitchFamily="66" charset="0"/>
              </a:rPr>
              <a:t> живут на  морской глубине и служат добычей коралловых рыбок. Но простейшее  животное    защищает себя   двенадцатью иглами, выходящими из 12  вершин скелета. Он больше похож на звёздчатый      многогранник.  </a:t>
            </a:r>
          </a:p>
        </p:txBody>
      </p:sp>
      <p:sp>
        <p:nvSpPr>
          <p:cNvPr id="126976" name="Text Box 0"/>
          <p:cNvSpPr txBox="1">
            <a:spLocks noChangeArrowheads="1"/>
          </p:cNvSpPr>
          <p:nvPr/>
        </p:nvSpPr>
        <p:spPr bwMode="auto">
          <a:xfrm>
            <a:off x="3714744" y="3811012"/>
            <a:ext cx="5429256" cy="2462213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sz="2200" dirty="0" smtClean="0">
                <a:solidFill>
                  <a:schemeClr val="bg1"/>
                </a:solidFill>
                <a:latin typeface="Comic Sans MS" pitchFamily="66" charset="0"/>
              </a:rPr>
              <a:t>     Из всех многогранников с тем же числом граней икосаэдр имеет наибольший объём при наименьшей площади поверхности. </a:t>
            </a:r>
          </a:p>
          <a:p>
            <a:pPr eaLnBrk="1" hangingPunct="1"/>
            <a:r>
              <a:rPr lang="ru-RU" sz="2200" dirty="0" smtClean="0">
                <a:solidFill>
                  <a:schemeClr val="bg1"/>
                </a:solidFill>
                <a:latin typeface="Comic Sans MS" pitchFamily="66" charset="0"/>
              </a:rPr>
              <a:t>     Это свойство помогает морскому организму преодолевать давление толщи воды.</a:t>
            </a:r>
            <a:endParaRPr lang="ru-RU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621510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            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Феодария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5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>
              <a:lnSpc>
                <a:spcPct val="50000"/>
              </a:lnSpc>
            </a:pPr>
            <a:endParaRPr lang="ru-RU" sz="1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lnSpc>
                <a:spcPct val="50000"/>
              </a:lnSpc>
            </a:pP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по форме напоминает икосаэдр</a:t>
            </a: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26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  <p:bldP spid="126980" grpId="0"/>
      <p:bldP spid="126976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Картинки\Хабаровск\The Best photos\Хабаровск 0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1948" cy="6858000"/>
          </a:xfrm>
          <a:prstGeom prst="rect">
            <a:avLst/>
          </a:prstGeom>
          <a:noFill/>
        </p:spPr>
      </p:pic>
      <p:sp>
        <p:nvSpPr>
          <p:cNvPr id="3" name="Text Box 0"/>
          <p:cNvSpPr txBox="1">
            <a:spLocks noChangeArrowheads="1"/>
          </p:cNvSpPr>
          <p:nvPr/>
        </p:nvSpPr>
        <p:spPr bwMode="auto">
          <a:xfrm>
            <a:off x="428596" y="285728"/>
            <a:ext cx="6840537" cy="243143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3200" dirty="0">
                <a:latin typeface="Comic Sans MS" pitchFamily="66" charset="0"/>
              </a:rPr>
              <a:t>В книге немецкого биолога Э. Геккеля "Красота форм в природе" </a:t>
            </a:r>
          </a:p>
          <a:p>
            <a:pPr algn="ctr" eaLnBrk="1" hangingPunct="1"/>
            <a:r>
              <a:rPr lang="ru-RU" sz="3200" dirty="0">
                <a:latin typeface="Comic Sans MS" pitchFamily="66" charset="0"/>
              </a:rPr>
              <a:t>можно прочитать такие строки: </a:t>
            </a:r>
          </a:p>
          <a:p>
            <a:pPr algn="ctr" eaLnBrk="1" hangingPunct="1"/>
            <a:endParaRPr lang="ru-RU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00430" y="4357694"/>
            <a:ext cx="5643570" cy="3197225"/>
          </a:xfrm>
          <a:prstGeom prst="rect">
            <a:avLst/>
          </a:prstGeom>
        </p:spPr>
        <p:txBody>
          <a:bodyPr/>
          <a:lstStyle/>
          <a:p>
            <a:pPr marL="0" marR="0" lvl="0" indent="14288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"Природа вскармливает на своем лоне неисчерпаемое количество удивительных созданий, которые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по красоте и разнообразию далеко превосходят все созданные искусством человека формы".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1027"/>
          <p:cNvSpPr>
            <a:spLocks noGrp="1" noChangeArrowheads="1"/>
          </p:cNvSpPr>
          <p:nvPr>
            <p:ph idx="1"/>
          </p:nvPr>
        </p:nvSpPr>
        <p:spPr>
          <a:xfrm>
            <a:off x="4000496" y="2285968"/>
            <a:ext cx="4786314" cy="4286304"/>
          </a:xfrm>
          <a:ln>
            <a:solidFill>
              <a:srgbClr val="00CC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14288" algn="r">
              <a:buFontTx/>
              <a:buNone/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Вирус </a:t>
            </a:r>
            <a:r>
              <a:rPr lang="ru-RU" sz="2400" dirty="0">
                <a:solidFill>
                  <a:srgbClr val="00B050"/>
                </a:solidFill>
                <a:latin typeface="Comic Sans MS" pitchFamily="66" charset="0"/>
              </a:rPr>
              <a:t>не может быть совершенно круглым, как считалось ранее. Чтобы установить его форму, брали различные многогранники, направляли на них свет под теми же углами, что и поток атомов на вирус. Оказалось, что только один многогранник дает точно такую же тень - икосаэдр</a:t>
            </a:r>
            <a:r>
              <a:rPr lang="ru-RU" sz="2400" i="1" dirty="0">
                <a:solidFill>
                  <a:srgbClr val="00B050"/>
                </a:solidFill>
                <a:latin typeface="Times New Roman" pitchFamily="18" charset="0"/>
              </a:rPr>
              <a:t>.</a:t>
            </a:r>
            <a:r>
              <a:rPr lang="ru-RU" sz="2400" i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792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428860" y="0"/>
            <a:ext cx="5103819" cy="1143000"/>
          </a:xfrm>
        </p:spPr>
        <p:txBody>
          <a:bodyPr>
            <a:noAutofit/>
          </a:bodyPr>
          <a:lstStyle/>
          <a:p>
            <a:r>
              <a:rPr lang="ru-RU" sz="4800" cap="all" dirty="0" smtClean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Интересно!</a:t>
            </a:r>
            <a:endParaRPr lang="ru-RU" sz="4800" cap="all" dirty="0">
              <a:ln w="9000" cmpd="sng">
                <a:solidFill>
                  <a:schemeClr val="accent1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071546"/>
            <a:ext cx="885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003300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Икосаэдр оказался в центре внимания биологов, в их спорах относительно формы вирусов.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Picture 8" descr="Рисунок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14752"/>
            <a:ext cx="3059113" cy="205581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642910" y="2357430"/>
            <a:ext cx="2857520" cy="936625"/>
          </a:xfrm>
          <a:prstGeom prst="cloudCallout">
            <a:avLst>
              <a:gd name="adj1" fmla="val -22528"/>
              <a:gd name="adj2" fmla="val 105593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>
                <a:solidFill>
                  <a:srgbClr val="00CC00"/>
                </a:solidFill>
              </a:rPr>
              <a:t>вирус полиомиелита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92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build="p" animBg="1"/>
      <p:bldP spid="179202" grpId="0"/>
      <p:bldP spid="4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otd2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000232" y="0"/>
            <a:ext cx="1571636" cy="135729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Чудо природы – кристаллы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7158" y="1428736"/>
            <a:ext cx="8286808" cy="1569660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00FF"/>
                </a:solidFill>
                <a:latin typeface="Comic Sans MS" pitchFamily="66" charset="0"/>
              </a:rPr>
              <a:t>Правильные многогранники - самые выгодные фигуры. И природа этим широко пользуется. </a:t>
            </a:r>
            <a:r>
              <a:rPr lang="ru-RU" sz="2400" dirty="0" smtClean="0">
                <a:solidFill>
                  <a:srgbClr val="0000FF"/>
                </a:solidFill>
                <a:latin typeface="Comic Sans MS" pitchFamily="66" charset="0"/>
              </a:rPr>
              <a:t>Кристаллы </a:t>
            </a:r>
            <a:r>
              <a:rPr lang="ru-RU" sz="2400" dirty="0">
                <a:solidFill>
                  <a:srgbClr val="0000FF"/>
                </a:solidFill>
                <a:latin typeface="Comic Sans MS" pitchFamily="66" charset="0"/>
              </a:rPr>
              <a:t>некоторых знакомых нам веществ имеют форму правильных многогранников:</a:t>
            </a:r>
          </a:p>
        </p:txBody>
      </p:sp>
      <p:pic>
        <p:nvPicPr>
          <p:cNvPr id="5" name="Picture 5" descr="Рисунок1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72132" y="4286256"/>
            <a:ext cx="2411413" cy="2239963"/>
          </a:xfrm>
          <a:prstGeom prst="rect">
            <a:avLst/>
          </a:prstGeom>
          <a:noFill/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6480175" y="2786058"/>
            <a:ext cx="2663825" cy="1152525"/>
          </a:xfrm>
          <a:prstGeom prst="cloudCallout">
            <a:avLst>
              <a:gd name="adj1" fmla="val -24792"/>
              <a:gd name="adj2" fmla="val 111296"/>
            </a:avLst>
          </a:prstGeom>
          <a:solidFill>
            <a:schemeClr val="accent5">
              <a:lumMod val="60000"/>
              <a:lumOff val="40000"/>
            </a:schemeClr>
          </a:solidFill>
          <a:ln w="9525" cap="rnd">
            <a:solidFill>
              <a:schemeClr val="accent6">
                <a:lumMod val="20000"/>
                <a:lumOff val="80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кристаллы поваренной соли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NaCl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7" name="Picture 6" descr="Рисунок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4071942"/>
            <a:ext cx="2416175" cy="2565400"/>
          </a:xfrm>
          <a:prstGeom prst="rect">
            <a:avLst/>
          </a:prstGeom>
          <a:noFill/>
        </p:spPr>
      </p:pic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0" y="3429000"/>
            <a:ext cx="2305050" cy="1655763"/>
          </a:xfrm>
          <a:prstGeom prst="cloudCallout">
            <a:avLst>
              <a:gd name="adj1" fmla="val 60812"/>
              <a:gd name="adj2" fmla="val 73655"/>
            </a:avLst>
          </a:prstGeom>
          <a:solidFill>
            <a:schemeClr val="accent3">
              <a:lumMod val="40000"/>
              <a:lumOff val="60000"/>
            </a:schemeClr>
          </a:solidFill>
          <a:ln w="9525" cap="rnd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фосфорноватистая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кислота (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Н3РО2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3" name="Picture 4" descr="otd2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429256" y="0"/>
            <a:ext cx="1586866" cy="135729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4" descr="otd17"/>
          <p:cNvPicPr>
            <a:picLocks noChangeAspect="1" noChangeArrowheads="1"/>
          </p:cNvPicPr>
          <p:nvPr/>
        </p:nvPicPr>
        <p:blipFill>
          <a:blip r:embed="rId6" cstate="print"/>
          <a:srcRect t="-2928"/>
          <a:stretch>
            <a:fillRect/>
          </a:stretch>
        </p:blipFill>
        <p:spPr>
          <a:xfrm>
            <a:off x="357158" y="0"/>
            <a:ext cx="1595427" cy="135729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 descr="otd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643306" y="0"/>
            <a:ext cx="1714512" cy="135729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" descr="otd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7072330" y="0"/>
            <a:ext cx="1714512" cy="135729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/>
      <p:bldP spid="180226" grpId="1"/>
      <p:bldP spid="2" grpId="0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шпинель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1500166" y="1928802"/>
            <a:ext cx="63579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42" y="1916832"/>
            <a:ext cx="884527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2" y="-11685"/>
            <a:ext cx="9120158" cy="681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92961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dirty="0" smtClean="0"/>
              <a:t>Правильных многогранников вызывающе мало, но этот весьма скромный по численности отряд сумел пробраться в самые глубины различных наук.</a:t>
            </a:r>
            <a:endParaRPr lang="ru-RU" sz="3200" b="1" dirty="0" smtClean="0"/>
          </a:p>
          <a:p>
            <a:pPr algn="r">
              <a:defRPr/>
            </a:pPr>
            <a:r>
              <a:rPr lang="ru-RU" sz="3200" b="1" i="1" dirty="0" smtClean="0"/>
              <a:t>Л. </a:t>
            </a:r>
            <a:r>
              <a:rPr lang="ru-RU" sz="3200" b="1" i="1" dirty="0" err="1" smtClean="0"/>
              <a:t>Кэррол</a:t>
            </a:r>
            <a:endParaRPr lang="ru-RU" sz="3200" b="1" dirty="0" smtClean="0"/>
          </a:p>
          <a:p>
            <a:pPr>
              <a:defRPr/>
            </a:pPr>
            <a:r>
              <a:rPr lang="ru-RU" i="1" dirty="0" smtClean="0">
                <a:solidFill>
                  <a:srgbClr val="00B0F0"/>
                </a:solidFill>
              </a:rPr>
              <a:t>“</a:t>
            </a:r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</a:rPr>
              <a:t>Человек проявляет интерес к многогранникам на протяжении всей своей жизни: от двухлетнего ребенка, играющего в кубики, до зрелого математика, физика, кристаллографа”.</a:t>
            </a:r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r">
              <a:defRPr/>
            </a:pPr>
            <a:r>
              <a:rPr lang="ru-RU" sz="3200" b="1" i="1" dirty="0" err="1" smtClean="0">
                <a:solidFill>
                  <a:schemeClr val="accent5">
                    <a:lumMod val="75000"/>
                  </a:schemeClr>
                </a:solidFill>
              </a:rPr>
              <a:t>З.М.Венниджер</a:t>
            </a:r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Цилиндр 2"/>
          <p:cNvSpPr/>
          <p:nvPr/>
        </p:nvSpPr>
        <p:spPr>
          <a:xfrm>
            <a:off x="1285852" y="5000636"/>
            <a:ext cx="1485904" cy="1428760"/>
          </a:xfrm>
          <a:prstGeom prst="can">
            <a:avLst>
              <a:gd name="adj" fmla="val 66500"/>
            </a:avLst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V="1">
            <a:off x="4286248" y="5715016"/>
            <a:ext cx="1214446" cy="7143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071934" y="5072074"/>
            <a:ext cx="1857388" cy="1357322"/>
          </a:xfrm>
          <a:prstGeom prst="triangle">
            <a:avLst>
              <a:gd name="adj" fmla="val 46807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071934" y="6000768"/>
            <a:ext cx="1857388" cy="85723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150017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dirty="0" smtClean="0">
                <a:solidFill>
                  <a:srgbClr val="008000"/>
                </a:solidFill>
                <a:latin typeface="Times New Roman" pitchFamily="18" charset="0"/>
              </a:rPr>
              <a:t>Тема урока: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00306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i="1" dirty="0" smtClean="0">
                <a:solidFill>
                  <a:srgbClr val="C00000"/>
                </a:solidFill>
                <a:latin typeface="Times New Roman" pitchFamily="18" charset="0"/>
              </a:rPr>
              <a:t>Правильные многогранники</a:t>
            </a:r>
            <a:endParaRPr lang="ru-RU" sz="54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C:\Documents and Settings\Admin\Рабочий стол\untitle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00364" y="3214686"/>
            <a:ext cx="2984114" cy="2924433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171451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это поверхность составленная из многоугольников, и ограничивающая некоторое  геометрическое тело.</a:t>
            </a:r>
          </a:p>
          <a:p>
            <a:pPr algn="ctr"/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4480" y="357166"/>
            <a:ext cx="5929354" cy="1357322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Многогранник-</a:t>
            </a:r>
            <a:endParaRPr lang="ru-RU" sz="5400" i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9" name="Picture 6" descr="Рисунок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071802" y="2285992"/>
            <a:ext cx="3214710" cy="3351048"/>
          </a:xfrm>
          <a:prstGeom prst="rect">
            <a:avLst/>
          </a:prstGeom>
          <a:noFill/>
          <a:ln/>
        </p:spPr>
      </p:pic>
      <p:sp>
        <p:nvSpPr>
          <p:cNvPr id="20" name="Прямоугольник 19"/>
          <p:cNvSpPr/>
          <p:nvPr/>
        </p:nvSpPr>
        <p:spPr>
          <a:xfrm>
            <a:off x="-357222" y="285728"/>
            <a:ext cx="9858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</a:rPr>
              <a:t>Выпуклый многогранник,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</a:rPr>
              <a:t> у которого все грани-равные правильные многоугольники и в каждой его вершине сходиться одно и то же число рёбер, называется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3108" y="5643578"/>
            <a:ext cx="5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правильным</a:t>
            </a:r>
            <a:r>
              <a:rPr lang="ru-RU" sz="900" b="1" i="1" u="sng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900" b="1" i="1" u="sng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авильный пятиугольник 38"/>
          <p:cNvSpPr/>
          <p:nvPr/>
        </p:nvSpPr>
        <p:spPr>
          <a:xfrm rot="10800000">
            <a:off x="3786182" y="2786058"/>
            <a:ext cx="1714480" cy="1643074"/>
          </a:xfrm>
          <a:prstGeom prst="pentagon">
            <a:avLst/>
          </a:prstGeom>
          <a:solidFill>
            <a:schemeClr val="accent2">
              <a:lumMod val="40000"/>
              <a:lumOff val="60000"/>
              <a:alpha val="92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1" name="Прямая соединительная линия 40"/>
          <p:cNvCxnSpPr>
            <a:stCxn id="39" idx="4"/>
          </p:cNvCxnSpPr>
          <p:nvPr/>
        </p:nvCxnSpPr>
        <p:spPr>
          <a:xfrm rot="16200000" flipH="1" flipV="1">
            <a:off x="3449836" y="3122408"/>
            <a:ext cx="1000127" cy="32743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3143240" y="3786190"/>
            <a:ext cx="571504" cy="50006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39" idx="0"/>
          </p:cNvCxnSpPr>
          <p:nvPr/>
        </p:nvCxnSpPr>
        <p:spPr>
          <a:xfrm>
            <a:off x="3714744" y="3786190"/>
            <a:ext cx="928678" cy="64294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 flipH="1" flipV="1">
            <a:off x="4758259" y="3671369"/>
            <a:ext cx="627597" cy="85723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572132" y="3786190"/>
            <a:ext cx="642976" cy="484721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6200000" flipV="1">
            <a:off x="4857753" y="3143248"/>
            <a:ext cx="1000133" cy="28575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5429256" y="371475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714744" y="371475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3" grpId="0"/>
      <p:bldP spid="3" grpId="1"/>
      <p:bldP spid="20" grpId="0"/>
      <p:bldP spid="21" grpId="0"/>
      <p:bldP spid="39" grpId="0" animBg="1"/>
      <p:bldP spid="39" grpId="1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290"/>
            <a:ext cx="7358114" cy="1179982"/>
          </a:xfrm>
          <a:scene3d>
            <a:camera prst="perspectiveBelow"/>
            <a:lightRig rig="threePt" dir="t"/>
          </a:scene3d>
        </p:spPr>
        <p:txBody>
          <a:bodyPr>
            <a:normAutofit fontScale="90000"/>
          </a:bodyPr>
          <a:lstStyle/>
          <a:p>
            <a:pPr algn="ctr"/>
            <a:r>
              <a:rPr lang="ru-RU" cap="none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Признаки правильных многогранников:</a:t>
            </a:r>
            <a:endParaRPr lang="ru-RU" cap="none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285852" y="1214422"/>
          <a:ext cx="742955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9" descr="Безымянный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282" y="2000240"/>
            <a:ext cx="4834003" cy="3714776"/>
          </a:xfrm>
          <a:prstGeom prst="rect">
            <a:avLst/>
          </a:prstGeom>
          <a:ln w="38100" cap="sq">
            <a:solidFill>
              <a:srgbClr val="FD590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00694" y="1571612"/>
            <a:ext cx="3429024" cy="43581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dirty="0" smtClean="0">
                <a:latin typeface="Arno Pro Subhead" pitchFamily="18" charset="0"/>
              </a:rPr>
              <a:t>Составлен из четырёх равносторонних треугольников. Каждая его вершина является вершиной трёх треугольников. Следовательно, сумма плоских углов при каждой вершине равна </a:t>
            </a:r>
            <a:r>
              <a:rPr lang="ru-RU" sz="2800" i="1" dirty="0" smtClean="0">
                <a:latin typeface="Arno Pro Subhead" pitchFamily="18" charset="0"/>
              </a:rPr>
              <a:t>180</a:t>
            </a:r>
            <a:r>
              <a:rPr lang="en-US" sz="2800" i="1" dirty="0" smtClean="0">
                <a:latin typeface="Arno Pro Subhead" pitchFamily="18" charset="0"/>
              </a:rPr>
              <a:t>º</a:t>
            </a:r>
            <a:r>
              <a:rPr lang="ru-RU" sz="2800" dirty="0" smtClean="0">
                <a:latin typeface="Arno Pro Subhead" pitchFamily="18" charset="0"/>
              </a:rPr>
              <a:t>.</a:t>
            </a:r>
            <a:endParaRPr lang="ru-RU" sz="2800" dirty="0">
              <a:latin typeface="Arno Pro Subhea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0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Тетраэдр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20002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1033</Words>
  <Application>Microsoft Office PowerPoint</Application>
  <PresentationFormat>Экран (4:3)</PresentationFormat>
  <Paragraphs>164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Открытая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Многогранник-</vt:lpstr>
      <vt:lpstr>Признаки правильных многогранников:</vt:lpstr>
      <vt:lpstr>Слайд 9</vt:lpstr>
      <vt:lpstr>Куб или Гексаэдр</vt:lpstr>
      <vt:lpstr>октаэдр</vt:lpstr>
      <vt:lpstr>Слайд 12</vt:lpstr>
      <vt:lpstr>Слайд 13</vt:lpstr>
      <vt:lpstr>Правильных многогранников всего            пять !!!</vt:lpstr>
      <vt:lpstr>Слайд 15</vt:lpstr>
      <vt:lpstr>Слайд 16</vt:lpstr>
      <vt:lpstr>Слайд 17</vt:lpstr>
      <vt:lpstr>Слайд 18</vt:lpstr>
      <vt:lpstr>Слайд 19</vt:lpstr>
      <vt:lpstr>Космологическая гипотеза Кеплера</vt:lpstr>
      <vt:lpstr>Слайд 21</vt:lpstr>
      <vt:lpstr>Слайд 22</vt:lpstr>
      <vt:lpstr>Слайд 23</vt:lpstr>
      <vt:lpstr>Слайд 24</vt:lpstr>
      <vt:lpstr>Слайд 25</vt:lpstr>
      <vt:lpstr>Теорема Эйлера</vt:lpstr>
      <vt:lpstr>Домашнее задание</vt:lpstr>
      <vt:lpstr>Развертки </vt:lpstr>
      <vt:lpstr>Простейшее  животное</vt:lpstr>
      <vt:lpstr>Интересно!</vt:lpstr>
      <vt:lpstr> Чудо природы – кристаллы</vt:lpstr>
      <vt:lpstr>Слайд 32</vt:lpstr>
      <vt:lpstr>Слайд 33</vt:lpstr>
      <vt:lpstr>Слайд 34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167</cp:revision>
  <dcterms:created xsi:type="dcterms:W3CDTF">2009-11-03T10:34:09Z</dcterms:created>
  <dcterms:modified xsi:type="dcterms:W3CDTF">2015-12-07T20:13:10Z</dcterms:modified>
</cp:coreProperties>
</file>