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9" r:id="rId3"/>
    <p:sldId id="314" r:id="rId4"/>
    <p:sldId id="317" r:id="rId5"/>
    <p:sldId id="318" r:id="rId6"/>
    <p:sldId id="319" r:id="rId7"/>
    <p:sldId id="315" r:id="rId8"/>
    <p:sldId id="320" r:id="rId9"/>
    <p:sldId id="321" r:id="rId10"/>
    <p:sldId id="330" r:id="rId11"/>
    <p:sldId id="323" r:id="rId12"/>
    <p:sldId id="325" r:id="rId13"/>
    <p:sldId id="327" r:id="rId14"/>
    <p:sldId id="329" r:id="rId15"/>
    <p:sldId id="322" r:id="rId16"/>
    <p:sldId id="324" r:id="rId17"/>
    <p:sldId id="326" r:id="rId18"/>
    <p:sldId id="328" r:id="rId19"/>
    <p:sldId id="311" r:id="rId20"/>
    <p:sldId id="263" r:id="rId21"/>
    <p:sldId id="264" r:id="rId22"/>
    <p:sldId id="266" r:id="rId23"/>
    <p:sldId id="268" r:id="rId24"/>
    <p:sldId id="269" r:id="rId25"/>
    <p:sldId id="270" r:id="rId26"/>
    <p:sldId id="272" r:id="rId27"/>
    <p:sldId id="274" r:id="rId28"/>
    <p:sldId id="275" r:id="rId29"/>
    <p:sldId id="278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8" r:id="rId55"/>
    <p:sldId id="307" r:id="rId56"/>
    <p:sldId id="309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DAEDB-F2AE-470F-9D0A-11EC1F9D11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6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6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6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4" Type="http://schemas.openxmlformats.org/officeDocument/2006/relationships/image" Target="../media/image6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image" Target="../media/image7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7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75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18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effectLst/>
              </a:rPr>
            </a:br>
            <a:r>
              <a:rPr lang="ru-RU" altLang="ru-RU" sz="18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effectLst/>
              </a:rPr>
            </a:br>
            <a:r>
              <a:rPr lang="ru-RU" altLang="ru-RU" sz="18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effectLst/>
              </a:rPr>
            </a:br>
            <a:r>
              <a:rPr lang="ru-RU" altLang="ru-RU" sz="1800" b="1" dirty="0" smtClean="0">
                <a:solidFill>
                  <a:schemeClr val="tx1"/>
                </a:solidFill>
                <a:effectLst/>
              </a:rPr>
              <a:t>Краевое государственное образовательное учреждение</a:t>
            </a:r>
            <a:br>
              <a:rPr lang="ru-RU" altLang="ru-RU" sz="1800" b="1" dirty="0" smtClean="0">
                <a:solidFill>
                  <a:schemeClr val="tx1"/>
                </a:solidFill>
                <a:effectLst/>
              </a:rPr>
            </a:br>
            <a:r>
              <a:rPr lang="ru-RU" altLang="ru-RU" sz="1800" b="1" dirty="0" smtClean="0">
                <a:solidFill>
                  <a:schemeClr val="tx1"/>
                </a:solidFill>
                <a:effectLst/>
              </a:rPr>
              <a:t>Начального профессионального образования</a:t>
            </a:r>
            <a:br>
              <a:rPr lang="ru-RU" altLang="ru-RU" sz="1800" b="1" dirty="0" smtClean="0">
                <a:solidFill>
                  <a:schemeClr val="tx1"/>
                </a:solidFill>
                <a:effectLst/>
              </a:rPr>
            </a:br>
            <a:r>
              <a:rPr lang="ru-RU" altLang="ru-RU" sz="1800" b="1" dirty="0" smtClean="0">
                <a:solidFill>
                  <a:schemeClr val="tx1"/>
                </a:solidFill>
                <a:effectLst/>
              </a:rPr>
              <a:t>Профессиональное училище № 76</a:t>
            </a:r>
            <a:r>
              <a:rPr lang="ru-RU" altLang="ru-RU" sz="1800" dirty="0" smtClean="0">
                <a:solidFill>
                  <a:schemeClr val="tx1"/>
                </a:solidFill>
                <a:effectLst/>
              </a:rPr>
              <a:t/>
            </a:r>
            <a:br>
              <a:rPr lang="ru-RU" altLang="ru-RU" sz="1800" dirty="0" smtClean="0">
                <a:solidFill>
                  <a:schemeClr val="tx1"/>
                </a:solidFill>
                <a:effectLst/>
              </a:rPr>
            </a:br>
            <a:r>
              <a:rPr lang="ru-RU" altLang="ru-RU" sz="3100" b="1" dirty="0" err="1" smtClean="0"/>
              <a:t>Похиленко</a:t>
            </a:r>
            <a:r>
              <a:rPr lang="ru-RU" altLang="ru-RU" sz="3100" b="1" dirty="0" smtClean="0"/>
              <a:t> Татьяна Александровна</a:t>
            </a:r>
          </a:p>
        </p:txBody>
      </p:sp>
      <p:sp>
        <p:nvSpPr>
          <p:cNvPr id="2053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23850" y="2492375"/>
            <a:ext cx="4168775" cy="36068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800" smtClean="0"/>
              <a:t>Мастер производственного обучения.</a:t>
            </a:r>
          </a:p>
          <a:p>
            <a:pPr eaLnBrk="1" hangingPunct="1">
              <a:defRPr/>
            </a:pPr>
            <a:r>
              <a:rPr lang="ru-RU" altLang="ru-RU" sz="2800" smtClean="0"/>
              <a:t>Высшая квалификационная категория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6" y="3714752"/>
            <a:ext cx="4572443" cy="3000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M:\Группа 4\гр 4    01\Экзамен гр 4\DSC0774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15042" y="785794"/>
            <a:ext cx="2928958" cy="288358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313" y="2306638"/>
            <a:ext cx="3600450" cy="455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1187450" y="476250"/>
            <a:ext cx="67691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i="1"/>
              <a:t>                  Награждена почетной грамотой  </a:t>
            </a:r>
          </a:p>
          <a:p>
            <a:r>
              <a:rPr lang="ru-RU" i="1"/>
              <a:t>многолетний добросовестный труд в системе начального профессионального образования</a:t>
            </a:r>
          </a:p>
          <a:p>
            <a:r>
              <a:rPr lang="ru-RU" i="1"/>
              <a:t>и в связи с 45-летием создания училища 2004г</a:t>
            </a:r>
            <a:endParaRPr lang="ru-RU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Награждена почетной грамотой 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Комитета администрации Алтайского края  по образованию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 многолетний безупречный. творческий труд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в связи с 45 -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летием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образования училища 2004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1802" y="1285860"/>
            <a:ext cx="3756654" cy="518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Monotype Corsiva" pitchFamily="66" charset="0"/>
              </a:rPr>
              <a:t>Была участником  Краевого конкурса Профессионального мастерства в 2007 году по профессии «Повар»</a:t>
            </a:r>
            <a:endParaRPr lang="ru-RU" sz="32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1500174"/>
            <a:ext cx="330368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285728"/>
            <a:ext cx="457113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571480"/>
            <a:ext cx="4214442" cy="57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500042"/>
            <a:ext cx="3881860" cy="533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36" y="142852"/>
            <a:ext cx="4714908" cy="6484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08" y="78983"/>
            <a:ext cx="4929222" cy="677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177229"/>
            <a:ext cx="4857784" cy="6680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3200" b="1" dirty="0" smtClean="0">
                <a:solidFill>
                  <a:srgbClr val="008000"/>
                </a:solidFill>
                <a:latin typeface="Times New Roman" pitchFamily="18" charset="0"/>
              </a:rPr>
              <a:t>Раздел №2 </a:t>
            </a:r>
            <a:br>
              <a:rPr lang="ru-RU" altLang="ru-RU" sz="3200" b="1" dirty="0" smtClean="0">
                <a:solidFill>
                  <a:srgbClr val="008000"/>
                </a:solidFill>
                <a:latin typeface="Times New Roman" pitchFamily="18" charset="0"/>
              </a:rPr>
            </a:br>
            <a:r>
              <a:rPr lang="ru-RU" altLang="ru-RU" sz="3200" b="1" dirty="0" smtClean="0">
                <a:solidFill>
                  <a:srgbClr val="008000"/>
                </a:solidFill>
                <a:latin typeface="Monotype Corsiva" pitchFamily="66" charset="0"/>
              </a:rPr>
              <a:t>«Результаты педагогической деятельности»</a:t>
            </a:r>
          </a:p>
        </p:txBody>
      </p:sp>
      <p:sp>
        <p:nvSpPr>
          <p:cNvPr id="266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28597" y="1285860"/>
            <a:ext cx="7599392" cy="4014803"/>
          </a:xfrm>
        </p:spPr>
        <p:txBody>
          <a:bodyPr>
            <a:noAutofit/>
          </a:bodyPr>
          <a:lstStyle/>
          <a:p>
            <a:pPr marL="360000" indent="324000" eaLnBrk="1" hangingPunct="1">
              <a:lnSpc>
                <a:spcPct val="120000"/>
              </a:lnSpc>
              <a:spcBef>
                <a:spcPct val="0"/>
              </a:spcBef>
              <a:buClrTx/>
              <a:buFont typeface="Arial" charset="0"/>
              <a:buAutoNum type="arabicPeriod"/>
              <a:defRPr/>
            </a:pPr>
            <a:r>
              <a:rPr lang="ru-RU" altLang="ru-RU" sz="1400" b="1" u="sng" dirty="0" smtClean="0">
                <a:latin typeface="Times New Roman" pitchFamily="18" charset="0"/>
                <a:cs typeface="Times New Roman" pitchFamily="18" charset="0"/>
              </a:rPr>
              <a:t>Сравнительный анализ деятельности педагогического работника за 3 года на основании:</a:t>
            </a:r>
          </a:p>
          <a:p>
            <a:pPr marL="360000" indent="324000" eaLnBrk="1" hangingPunct="1">
              <a:lnSpc>
                <a:spcPct val="120000"/>
              </a:lnSpc>
              <a:spcBef>
                <a:spcPct val="0"/>
              </a:spcBef>
              <a:buClrTx/>
              <a:buFont typeface="Arial" charset="0"/>
              <a:buAutoNum type="arabicPeriod"/>
              <a:defRPr/>
            </a:pPr>
            <a:endParaRPr lang="ru-RU" altLang="ru-RU" sz="14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928802"/>
          <a:ext cx="8786877" cy="4208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571"/>
                <a:gridCol w="1524994"/>
                <a:gridCol w="1379757"/>
                <a:gridCol w="1742851"/>
                <a:gridCol w="1742851"/>
                <a:gridCol w="1742853"/>
              </a:tblGrid>
              <a:tr h="571504">
                <a:tc rowSpan="2">
                  <a:txBody>
                    <a:bodyPr/>
                    <a:lstStyle/>
                    <a:p>
                      <a:r>
                        <a:rPr lang="ru-RU" sz="900" dirty="0" smtClean="0"/>
                        <a:t>№» группы</a:t>
                      </a:r>
                      <a:endParaRPr lang="ru-RU" sz="9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Учебная практика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Производственная</a:t>
                      </a:r>
                      <a:endParaRPr lang="ru-RU" sz="1400" dirty="0"/>
                    </a:p>
                    <a:p>
                      <a:pPr algn="ctr"/>
                      <a:r>
                        <a:rPr lang="ru-RU" sz="1400" dirty="0" smtClean="0"/>
                        <a:t>практика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Средний бал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Качество знаний в %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Средний бал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Качество знаний в %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2113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2011 - 2012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93,5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38"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2012 – 2013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685"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2013 - 2014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886">
                <a:tc rowSpan="2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Выпускная квалификационная работа «Повар»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бал – 4,9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Качество знаний – 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374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Выпускная квалификационная работа «Кондитер»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бал – 4,6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Качество знаний – 100%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413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2014 - 2015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000" smtClean="0"/>
              <a:t>Раздел №1 </a:t>
            </a:r>
            <a:br>
              <a:rPr lang="ru-RU" altLang="ru-RU" sz="4000" smtClean="0"/>
            </a:br>
            <a:r>
              <a:rPr lang="ru-RU" altLang="ru-RU" sz="4000" smtClean="0">
                <a:latin typeface="Monotype Corsiva" pitchFamily="66" charset="0"/>
              </a:rPr>
              <a:t>Общее сведения о мастере</a:t>
            </a: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2133600"/>
            <a:ext cx="8540750" cy="42481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400" dirty="0" smtClean="0">
                <a:latin typeface="Times New Roman" pitchFamily="18" charset="0"/>
              </a:rPr>
              <a:t>  </a:t>
            </a:r>
            <a:r>
              <a:rPr lang="ru-RU" altLang="ru-RU" sz="2400" b="1" dirty="0" err="1" smtClean="0">
                <a:latin typeface="Times New Roman" pitchFamily="18" charset="0"/>
              </a:rPr>
              <a:t>Похиленко</a:t>
            </a:r>
            <a:r>
              <a:rPr lang="ru-RU" altLang="ru-RU" sz="2400" b="1" dirty="0" smtClean="0">
                <a:latin typeface="Times New Roman" pitchFamily="18" charset="0"/>
              </a:rPr>
              <a:t> Татьяна Александровна  4марта 1959 года рождения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400" dirty="0" smtClean="0">
                <a:latin typeface="Times New Roman" pitchFamily="18" charset="0"/>
              </a:rPr>
              <a:t>Образование средне – специальное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400" dirty="0" smtClean="0">
                <a:latin typeface="Times New Roman" pitchFamily="18" charset="0"/>
              </a:rPr>
              <a:t>Окончила  Барнаульский техникум советской торговли 1979 по специальности «Технология приготовления пищи»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400" dirty="0" smtClean="0">
                <a:latin typeface="Times New Roman" pitchFamily="18" charset="0"/>
              </a:rPr>
              <a:t>Квалификация : Техник- технолог.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400" dirty="0" smtClean="0">
                <a:latin typeface="Times New Roman" pitchFamily="18" charset="0"/>
              </a:rPr>
              <a:t>Общий стаж работы  36лет. Педагогический стаж 34 года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400" dirty="0" smtClean="0">
                <a:latin typeface="Times New Roman" pitchFamily="18" charset="0"/>
              </a:rPr>
              <a:t>Курсы повышения квалификации: апрель 2010 год Алтайский краевой институт повышения квалификации работников образования.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400" dirty="0" smtClean="0">
                <a:latin typeface="Times New Roman" pitchFamily="18" charset="0"/>
              </a:rPr>
              <a:t>Мастер производственного обучения.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400" dirty="0" smtClean="0">
                <a:latin typeface="Times New Roman" pitchFamily="18" charset="0"/>
              </a:rPr>
              <a:t>     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2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596" y="214290"/>
            <a:ext cx="8001056" cy="1285884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Ежегодно в училище проходят конкурсы «Лучший по профессии» </a:t>
            </a:r>
            <a:b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каждом курсе ребята по профессии «Повар, кондитер» делают задание по определенной теме.</a:t>
            </a:r>
            <a:b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Конкурсные изделия тема: «Украинская кухня»</a:t>
            </a:r>
            <a:b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группа №</a:t>
            </a:r>
            <a:r>
              <a:rPr lang="en-US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курс 2011год    мастер </a:t>
            </a:r>
            <a:r>
              <a:rPr lang="ru-RU" alt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/о </a:t>
            </a:r>
            <a:r>
              <a:rPr lang="ru-RU" alt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Похиленко</a:t>
            </a: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Т,А</a:t>
            </a:r>
          </a:p>
        </p:txBody>
      </p:sp>
      <p:pic>
        <p:nvPicPr>
          <p:cNvPr id="26627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lum bright="12000" contrast="-12000"/>
          </a:blip>
          <a:srcRect/>
          <a:stretch>
            <a:fillRect/>
          </a:stretch>
        </p:blipFill>
        <p:spPr>
          <a:xfrm>
            <a:off x="179388" y="1773238"/>
            <a:ext cx="3457575" cy="2287587"/>
          </a:xfrm>
          <a:noFill/>
        </p:spPr>
      </p:pic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4292600"/>
            <a:ext cx="3408363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4663" y="4149725"/>
            <a:ext cx="4321175" cy="200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M:\Группа 4\гр 4    01\Новая папка (2)\DSC07794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9058" y="1571612"/>
            <a:ext cx="4686557" cy="23558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1"/>
            <a:ext cx="7770837" cy="77150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Ежегодно в училище проходят конкурсы «Лучший по профессии» </a:t>
            </a:r>
            <a:b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каждом курсе ребята по профессии «Повар, кондитер» делают задание по определенной теме.</a:t>
            </a:r>
            <a:b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Конкурсные изделия тема: «Холодные блюда и закуски»</a:t>
            </a:r>
            <a:b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группа №4</a:t>
            </a:r>
            <a:r>
              <a:rPr lang="en-US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II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курс 2012год    мастер </a:t>
            </a:r>
            <a:r>
              <a:rPr lang="ru-RU" alt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/о </a:t>
            </a:r>
            <a:r>
              <a:rPr lang="ru-RU" alt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Похиленко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</a:t>
            </a:r>
          </a:p>
        </p:txBody>
      </p:sp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2" cstate="email">
            <a:lum bright="-14000" contrast="-18000"/>
          </a:blip>
          <a:srcRect/>
          <a:stretch>
            <a:fillRect/>
          </a:stretch>
        </p:blipFill>
        <p:spPr bwMode="auto">
          <a:xfrm>
            <a:off x="0" y="4214818"/>
            <a:ext cx="19240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00232" y="4214818"/>
            <a:ext cx="17494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M:\Группа 4\гр 4    01\Новая папка (2)\S830449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57884" y="1714488"/>
            <a:ext cx="3071834" cy="4713754"/>
          </a:xfrm>
          <a:prstGeom prst="rect">
            <a:avLst/>
          </a:prstGeom>
          <a:noFill/>
        </p:spPr>
      </p:pic>
      <p:pic>
        <p:nvPicPr>
          <p:cNvPr id="3075" name="Picture 3" descr="M:\Группа 4\гр 4    01\Новая папка (2)\S830463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57620" y="4143380"/>
            <a:ext cx="1785950" cy="2619394"/>
          </a:xfrm>
          <a:prstGeom prst="rect">
            <a:avLst/>
          </a:prstGeom>
          <a:noFill/>
        </p:spPr>
      </p:pic>
      <p:pic>
        <p:nvPicPr>
          <p:cNvPr id="3076" name="Picture 4" descr="H:\Фото Выставка осень\P118016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857232"/>
            <a:ext cx="1500166" cy="1359520"/>
          </a:xfrm>
          <a:prstGeom prst="rect">
            <a:avLst/>
          </a:prstGeom>
          <a:noFill/>
        </p:spPr>
      </p:pic>
      <p:pic>
        <p:nvPicPr>
          <p:cNvPr id="3077" name="Picture 5" descr="H:\Фото Выставка осень\P118019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786050" y="1928802"/>
            <a:ext cx="2952770" cy="2214578"/>
          </a:xfrm>
          <a:prstGeom prst="rect">
            <a:avLst/>
          </a:prstGeom>
          <a:noFill/>
        </p:spPr>
      </p:pic>
      <p:pic>
        <p:nvPicPr>
          <p:cNvPr id="3078" name="Picture 6" descr="M:\Группа 4\S8304486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2214554"/>
            <a:ext cx="2714644" cy="178149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7158" y="0"/>
            <a:ext cx="6929486" cy="1142983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Ежегодно в училище проходят конкурсы «Лучший по профессии» </a:t>
            </a:r>
            <a:br>
              <a:rPr lang="ru-RU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каждом курсе ребята по профессии «Повар, кондитер» делают задание по определенной теме.</a:t>
            </a:r>
            <a:br>
              <a:rPr lang="ru-RU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Конкурсные изделия тема: «Торты</a:t>
            </a:r>
            <a:r>
              <a:rPr lang="en-US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пирожные»</a:t>
            </a:r>
            <a:br>
              <a:rPr lang="ru-RU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группа №4</a:t>
            </a:r>
            <a:r>
              <a:rPr lang="en-US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III  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курс год  2013  мастер </a:t>
            </a:r>
            <a:r>
              <a:rPr lang="ru-RU" alt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/о </a:t>
            </a:r>
            <a:r>
              <a:rPr lang="ru-RU" alt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Похиленко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</a:t>
            </a:r>
          </a:p>
        </p:txBody>
      </p:sp>
      <p:pic>
        <p:nvPicPr>
          <p:cNvPr id="28676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5013325"/>
            <a:ext cx="25209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3573463"/>
            <a:ext cx="28082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07206" y="1571612"/>
            <a:ext cx="443679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M:\Открытый урок фотогр 4\P1150269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44" y="1214422"/>
            <a:ext cx="4572000" cy="2404381"/>
          </a:xfrm>
          <a:prstGeom prst="rect">
            <a:avLst/>
          </a:prstGeom>
          <a:noFill/>
        </p:spPr>
      </p:pic>
      <p:pic>
        <p:nvPicPr>
          <p:cNvPr id="4099" name="Picture 3" descr="M:\Фото гр 4 пробные за 2 курс тесто\P114012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86116" y="3857628"/>
            <a:ext cx="1428760" cy="2637693"/>
          </a:xfrm>
          <a:prstGeom prst="rect">
            <a:avLst/>
          </a:prstGeom>
          <a:noFill/>
        </p:spPr>
      </p:pic>
      <p:pic>
        <p:nvPicPr>
          <p:cNvPr id="4100" name="Picture 4" descr="M:\Фото гр 4 пробные за 2 курс тесто\P1140128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43736" y="3500438"/>
            <a:ext cx="2000264" cy="2357430"/>
          </a:xfrm>
          <a:prstGeom prst="rect">
            <a:avLst/>
          </a:prstGeom>
          <a:noFill/>
        </p:spPr>
      </p:pic>
      <p:pic>
        <p:nvPicPr>
          <p:cNvPr id="4101" name="Picture 5" descr="M:\Фото гр 4 пробные за 2 курс тесто\P114013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929190" y="3500438"/>
            <a:ext cx="1900576" cy="31432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5400" dirty="0" smtClean="0">
                <a:solidFill>
                  <a:srgbClr val="008000"/>
                </a:solidFill>
                <a:latin typeface="Times New Roman" pitchFamily="18" charset="0"/>
              </a:rPr>
              <a:t>Раздел №3 </a:t>
            </a:r>
            <a:br>
              <a:rPr lang="ru-RU" altLang="ru-RU" sz="5400" dirty="0" smtClean="0">
                <a:solidFill>
                  <a:srgbClr val="008000"/>
                </a:solidFill>
                <a:latin typeface="Times New Roman" pitchFamily="18" charset="0"/>
              </a:rPr>
            </a:br>
            <a:r>
              <a:rPr lang="ru-RU" altLang="ru-RU" sz="5400" dirty="0" smtClean="0">
                <a:solidFill>
                  <a:srgbClr val="008000"/>
                </a:solidFill>
                <a:latin typeface="Monotype Corsiva" pitchFamily="66" charset="0"/>
              </a:rPr>
              <a:t>«Методическая деятельность»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472518" cy="489586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2012 – 2013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КОС по ПМ - октябрь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Методическое сообщение: «Культура речевого общения» – декабрь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Открытый урок по ПМ. 06. «Приготовление и оформление холодных блюд и закусок»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 Приготовление салатов из сырых овощей - февраль</a:t>
            </a:r>
          </a:p>
          <a:p>
            <a:endParaRPr lang="ru-RU" dirty="0"/>
          </a:p>
        </p:txBody>
      </p:sp>
      <p:sp>
        <p:nvSpPr>
          <p:cNvPr id="4" name="Rectangle 3"/>
          <p:cNvSpPr txBox="1">
            <a:spLocks noRot="1" noChangeArrowheads="1"/>
          </p:cNvSpPr>
          <p:nvPr/>
        </p:nvSpPr>
        <p:spPr>
          <a:xfrm>
            <a:off x="301625" y="1676401"/>
            <a:ext cx="555599" cy="252402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pPr algn="ctr"/>
            <a:r>
              <a:rPr lang="ru-RU" altLang="ru-RU" sz="4800" dirty="0" smtClean="0">
                <a:solidFill>
                  <a:srgbClr val="008000"/>
                </a:solidFill>
                <a:latin typeface="Monotype Corsiva" pitchFamily="66" charset="0"/>
              </a:rPr>
              <a:t>«Методическая деятельность»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643998" cy="496730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2013 – 2014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Положений 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в мастер – классе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Карвинг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сентябрь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Круглый стол с социальными партнерами.-  октябрь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Методическое сообщение: «Психология коллективной деятельности обучающихся» - октябрь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в мастер – классе «Работа с карамелью»- март.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Методическое сообщение: «Влияние мастера производственного обучения на коллектив» - март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altLang="ru-RU" sz="5400" dirty="0" smtClean="0">
                <a:solidFill>
                  <a:srgbClr val="008000"/>
                </a:solidFill>
                <a:latin typeface="Monotype Corsiva" pitchFamily="66" charset="0"/>
              </a:rPr>
              <a:t>«Методическая деятельность»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2014 – 2015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Методическое сообщение: «Урок – основная форма производственного обучения» - октябрь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Круглый стол социальными партнерами – ноябрь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Мастер – класс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Карвинг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отчет профессионального кружка «Фантазия» - апрель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Методическое сообщение: «Индивидуализация воспитательной работы с обучающимися».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Открытый урок по ПМ. 01по теме «Блюда из жареных овощей». «Котлеты, зразы, крокеты картофельные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3600" dirty="0" smtClean="0"/>
              <a:t>Краевой конкурс профессионального мастерства «Золотая </a:t>
            </a:r>
            <a:r>
              <a:rPr lang="ru-RU" altLang="ru-RU" sz="3600" dirty="0" err="1" smtClean="0"/>
              <a:t>кулина</a:t>
            </a:r>
            <a:r>
              <a:rPr lang="ru-RU" altLang="ru-RU" sz="3600" dirty="0" smtClean="0"/>
              <a:t>»</a:t>
            </a:r>
          </a:p>
        </p:txBody>
      </p:sp>
      <p:pic>
        <p:nvPicPr>
          <p:cNvPr id="1026" name="Picture 2" descr="D:\МИН\МаИрНи\Фото\конкурс фото777\100NIKON\DSCN53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1285860"/>
            <a:ext cx="3429024" cy="2836477"/>
          </a:xfrm>
          <a:prstGeom prst="rect">
            <a:avLst/>
          </a:prstGeom>
          <a:noFill/>
        </p:spPr>
      </p:pic>
      <p:pic>
        <p:nvPicPr>
          <p:cNvPr id="1027" name="Picture 3" descr="D:\МИН\МаИрНи\Фото\конкурс фото777\100NIKON\DSCN534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4214818"/>
            <a:ext cx="2643206" cy="2507595"/>
          </a:xfrm>
          <a:prstGeom prst="rect">
            <a:avLst/>
          </a:prstGeom>
          <a:noFill/>
        </p:spPr>
      </p:pic>
      <p:pic>
        <p:nvPicPr>
          <p:cNvPr id="1028" name="Picture 4" descr="D:\МИН\МаИрНи\Фото\конкурс фото\101NIKON\DSCN551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285859"/>
            <a:ext cx="4500562" cy="400959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Раздел № 4 </a:t>
            </a:r>
          </a:p>
        </p:txBody>
      </p:sp>
      <p:sp>
        <p:nvSpPr>
          <p:cNvPr id="29700" name="WordArt 4"/>
          <p:cNvSpPr>
            <a:spLocks noChangeArrowheads="1" noChangeShapeType="1" noTextEdit="1"/>
          </p:cNvSpPr>
          <p:nvPr/>
        </p:nvSpPr>
        <p:spPr bwMode="auto">
          <a:xfrm>
            <a:off x="4140200" y="404813"/>
            <a:ext cx="4535488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94"/>
              </a:avLst>
            </a:prstTxWarp>
          </a:bodyPr>
          <a:lstStyle/>
          <a:p>
            <a:pPr algn="ctr"/>
            <a:r>
              <a:rPr lang="ru-RU" sz="2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oudy Stout"/>
              </a:rPr>
              <a:t>"Внеурочная </a:t>
            </a:r>
          </a:p>
          <a:p>
            <a:pPr algn="ctr"/>
            <a:r>
              <a:rPr lang="ru-RU" sz="2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oudy Stout"/>
              </a:rPr>
              <a:t>деятельность</a:t>
            </a:r>
          </a:p>
          <a:p>
            <a:pPr algn="ctr"/>
            <a:r>
              <a:rPr lang="ru-RU" sz="2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oudy Stout"/>
              </a:rPr>
              <a:t> по предмету" 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971550" y="2322513"/>
            <a:ext cx="7956550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l">
              <a:buFontTx/>
              <a:buChar char="•"/>
              <a:tabLst>
                <a:tab pos="457200" algn="l"/>
              </a:tabLst>
            </a:pPr>
            <a:r>
              <a:rPr lang="ru-RU" sz="3200" b="1"/>
              <a:t>Перечень творческих работ учащихся</a:t>
            </a:r>
          </a:p>
          <a:p>
            <a:pPr marL="342900" indent="-342900" algn="l">
              <a:buFontTx/>
              <a:buChar char="•"/>
              <a:tabLst>
                <a:tab pos="457200" algn="l"/>
              </a:tabLst>
            </a:pPr>
            <a:r>
              <a:rPr lang="ru-RU" sz="3200" b="1"/>
              <a:t>Сценарии внеклассных мероприятий</a:t>
            </a:r>
          </a:p>
          <a:p>
            <a:pPr marL="342900" indent="-342900" algn="l">
              <a:buFontTx/>
              <a:buChar char="•"/>
              <a:tabLst>
                <a:tab pos="457200" algn="l"/>
              </a:tabLst>
            </a:pPr>
            <a:r>
              <a:rPr lang="ru-RU" sz="3200" b="1"/>
              <a:t>Программы кружков и  факультативов</a:t>
            </a:r>
          </a:p>
          <a:p>
            <a:pPr marL="342900" indent="-342900" algn="l">
              <a:tabLst>
                <a:tab pos="457200" algn="l"/>
              </a:tabLst>
            </a:pPr>
            <a:endParaRPr lang="ru-RU" sz="3200" b="1"/>
          </a:p>
          <a:p>
            <a:pPr marL="342900" indent="-342900" algn="l">
              <a:buFontTx/>
              <a:buChar char="•"/>
              <a:tabLst>
                <a:tab pos="457200" algn="l"/>
              </a:tabLst>
            </a:pPr>
            <a:endParaRPr lang="ru-RU" sz="3200"/>
          </a:p>
          <a:p>
            <a:pPr marL="342900" indent="-342900" algn="l" eaLnBrk="0" hangingPunct="0">
              <a:tabLst>
                <a:tab pos="457200" algn="l"/>
              </a:tabLst>
            </a:pPr>
            <a:endParaRPr lang="ru-RU" sz="3200"/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620713"/>
            <a:ext cx="7777163" cy="1295400"/>
          </a:xfrm>
        </p:spPr>
        <p:txBody>
          <a:bodyPr>
            <a:normAutofit fontScale="90000"/>
          </a:bodyPr>
          <a:lstStyle/>
          <a:p>
            <a:pPr marL="685800" indent="-685800" algn="ctr"/>
            <a:r>
              <a:rPr lang="ru-RU" sz="2400" dirty="0">
                <a:solidFill>
                  <a:schemeClr val="tx1"/>
                </a:solidFill>
                <a:latin typeface="Monotype Corsiva" pitchFamily="66" charset="0"/>
              </a:rPr>
              <a:t>Перечень творческих  работ учащихся </a:t>
            </a:r>
            <a:br>
              <a:rPr lang="ru-RU" sz="2400" dirty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400" dirty="0">
                <a:solidFill>
                  <a:schemeClr val="tx1"/>
                </a:solidFill>
                <a:latin typeface="Monotype Corsiva" pitchFamily="66" charset="0"/>
              </a:rPr>
              <a:t>в дальнейшем  используемые на уроках </a:t>
            </a:r>
            <a:br>
              <a:rPr lang="ru-RU" sz="2400" dirty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400" dirty="0">
                <a:solidFill>
                  <a:schemeClr val="tx1"/>
                </a:solidFill>
                <a:latin typeface="Monotype Corsiva" pitchFamily="66" charset="0"/>
              </a:rPr>
              <a:t>теоретического и производственного обучения </a:t>
            </a:r>
            <a:br>
              <a:rPr lang="ru-RU" sz="2400" dirty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400" dirty="0">
                <a:solidFill>
                  <a:schemeClr val="tx1"/>
                </a:solidFill>
                <a:latin typeface="Monotype Corsiva" pitchFamily="66" charset="0"/>
              </a:rPr>
              <a:t>для закрепления темы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9" y="2362200"/>
            <a:ext cx="7674002" cy="3852882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</a:rPr>
              <a:t>Полуфабрикаты из котлетной массы </a:t>
            </a:r>
            <a:r>
              <a:rPr lang="ru-RU" sz="2000" dirty="0">
                <a:latin typeface="Times New Roman" pitchFamily="18" charset="0"/>
              </a:rPr>
              <a:t>(муляжи </a:t>
            </a:r>
            <a:r>
              <a:rPr lang="ru-RU" sz="2000" dirty="0" smtClean="0">
                <a:latin typeface="Times New Roman" pitchFamily="18" charset="0"/>
              </a:rPr>
              <a:t>)</a:t>
            </a:r>
            <a:endParaRPr lang="ru-RU" sz="2000" dirty="0">
              <a:latin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</a:rPr>
              <a:t>Изделия из марципана  (муляжи украшений: цветы, фрукты, фигурки зверей, бантики)</a:t>
            </a:r>
          </a:p>
          <a:p>
            <a:r>
              <a:rPr lang="ru-RU" sz="2000" dirty="0">
                <a:latin typeface="Times New Roman" pitchFamily="18" charset="0"/>
              </a:rPr>
              <a:t>Способы отделки тортов и пирожных (муляжи тортов и пирожных)</a:t>
            </a:r>
          </a:p>
          <a:p>
            <a:r>
              <a:rPr lang="ru-RU" sz="2000" dirty="0">
                <a:latin typeface="Times New Roman" pitchFamily="18" charset="0"/>
              </a:rPr>
              <a:t>Украшения из карамели (муляжи бантики, ленты, цветы, корзины)</a:t>
            </a:r>
          </a:p>
          <a:p>
            <a:r>
              <a:rPr lang="ru-RU" sz="2000" dirty="0">
                <a:latin typeface="Times New Roman" pitchFamily="18" charset="0"/>
              </a:rPr>
              <a:t>Украшения из глазури </a:t>
            </a:r>
          </a:p>
          <a:p>
            <a:r>
              <a:rPr lang="ru-RU" sz="2000" dirty="0">
                <a:latin typeface="Times New Roman" pitchFamily="18" charset="0"/>
              </a:rPr>
              <a:t>История возникновения </a:t>
            </a:r>
            <a:r>
              <a:rPr lang="ru-RU" sz="2000" dirty="0" smtClean="0">
                <a:latin typeface="Times New Roman" pitchFamily="18" charset="0"/>
              </a:rPr>
              <a:t>рыбных блюд </a:t>
            </a:r>
            <a:r>
              <a:rPr lang="ru-RU" sz="2000" dirty="0">
                <a:latin typeface="Times New Roman" pitchFamily="18" charset="0"/>
              </a:rPr>
              <a:t>(реферат)</a:t>
            </a:r>
          </a:p>
          <a:p>
            <a:r>
              <a:rPr lang="ru-RU" sz="2000" dirty="0">
                <a:latin typeface="Times New Roman" pitchFamily="18" charset="0"/>
              </a:rPr>
              <a:t>Пироги, способы отделки (реферат с рисунками и муляжи отделки)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4000" dirty="0" smtClean="0">
                <a:solidFill>
                  <a:schemeClr val="tx1"/>
                </a:solidFill>
                <a:latin typeface="Monotype Corsiva" pitchFamily="66" charset="0"/>
              </a:rPr>
              <a:t>Сценарии внеклассных мероприятий</a:t>
            </a:r>
            <a:r>
              <a:rPr lang="ru-RU" altLang="ru-RU" sz="4000" dirty="0" smtClean="0">
                <a:solidFill>
                  <a:schemeClr val="tx1"/>
                </a:solidFill>
              </a:rPr>
              <a:t/>
            </a:r>
            <a:br>
              <a:rPr lang="ru-RU" altLang="ru-RU" sz="4000" dirty="0" smtClean="0">
                <a:solidFill>
                  <a:schemeClr val="tx1"/>
                </a:solidFill>
              </a:rPr>
            </a:br>
            <a:r>
              <a:rPr lang="ru-RU" altLang="ru-RU" sz="4000" dirty="0" smtClean="0">
                <a:solidFill>
                  <a:schemeClr val="tx1"/>
                </a:solidFill>
                <a:latin typeface="Monotype Corsiva" pitchFamily="66" charset="0"/>
              </a:rPr>
              <a:t>проведенных в 2012-2013году</a:t>
            </a:r>
          </a:p>
        </p:txBody>
      </p:sp>
      <p:sp>
        <p:nvSpPr>
          <p:cNvPr id="52228" name="Rectangle 4"/>
          <p:cNvSpPr>
            <a:spLocks noGrp="1" noRot="1" noChangeArrowheads="1"/>
          </p:cNvSpPr>
          <p:nvPr>
            <p:ph sz="half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1400" smtClean="0"/>
              <a:t>Коллективно Творческое Дело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1600" b="1" smtClean="0"/>
              <a:t>«Пасха – Светлое Христово Воскресенье».</a:t>
            </a:r>
          </a:p>
        </p:txBody>
      </p:sp>
      <p:sp>
        <p:nvSpPr>
          <p:cNvPr id="52229" name="Rectangle 5"/>
          <p:cNvSpPr>
            <a:spLocks noGrp="1" noRot="1" noChangeArrowheads="1"/>
          </p:cNvSpPr>
          <p:nvPr>
            <p:ph sz="half" idx="2"/>
          </p:nvPr>
        </p:nvSpPr>
        <p:spPr>
          <a:xfrm>
            <a:off x="4648200" y="1676400"/>
            <a:ext cx="4194175" cy="51816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1600" dirty="0" smtClean="0"/>
              <a:t>Классный час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1800" b="1" dirty="0" smtClean="0"/>
              <a:t>«Помните, чтобы жить»</a:t>
            </a:r>
          </a:p>
        </p:txBody>
      </p:sp>
      <p:pic>
        <p:nvPicPr>
          <p:cNvPr id="38917" name="Picture 6"/>
          <p:cNvPicPr>
            <a:picLocks noChangeAspect="1" noChangeArrowheads="1"/>
          </p:cNvPicPr>
          <p:nvPr/>
        </p:nvPicPr>
        <p:blipFill>
          <a:blip r:embed="rId2" cstate="email">
            <a:lum bright="6000" contrast="-6000"/>
          </a:blip>
          <a:srcRect/>
          <a:stretch>
            <a:fillRect/>
          </a:stretch>
        </p:blipFill>
        <p:spPr bwMode="auto">
          <a:xfrm>
            <a:off x="539750" y="2708275"/>
            <a:ext cx="3024188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868863"/>
            <a:ext cx="2124075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39975" y="4941888"/>
            <a:ext cx="2160588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Text Box 9"/>
          <p:cNvSpPr txBox="1">
            <a:spLocks noChangeArrowheads="1"/>
          </p:cNvSpPr>
          <p:nvPr/>
        </p:nvSpPr>
        <p:spPr bwMode="auto">
          <a:xfrm>
            <a:off x="1692275" y="6308725"/>
            <a:ext cx="57195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altLang="ru-RU" sz="1200" dirty="0" smtClean="0"/>
              <a:t>2012 </a:t>
            </a:r>
            <a:r>
              <a:rPr lang="ru-RU" altLang="ru-RU" sz="1200" dirty="0"/>
              <a:t>г</a:t>
            </a:r>
          </a:p>
        </p:txBody>
      </p:sp>
      <p:pic>
        <p:nvPicPr>
          <p:cNvPr id="38921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538" y="2349500"/>
            <a:ext cx="230505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2" name="Picture 1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04025" y="2420938"/>
            <a:ext cx="210185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3" name="Picture 1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72000" y="4149725"/>
            <a:ext cx="223202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4" name="Picture 1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877050" y="3933825"/>
            <a:ext cx="208915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5" name="Rectangle 15"/>
          <p:cNvSpPr>
            <a:spLocks noChangeArrowheads="1"/>
          </p:cNvSpPr>
          <p:nvPr/>
        </p:nvSpPr>
        <p:spPr bwMode="auto">
          <a:xfrm>
            <a:off x="6443663" y="5661025"/>
            <a:ext cx="7001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altLang="ru-RU" dirty="0" smtClean="0"/>
              <a:t>2013г</a:t>
            </a:r>
            <a:endParaRPr lang="ru-RU" alt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>
                <a:latin typeface="Monotype Corsiva" pitchFamily="66" charset="0"/>
              </a:rPr>
              <a:t>Окончила </a:t>
            </a:r>
            <a:r>
              <a:rPr lang="ru-RU" sz="3200" dirty="0" err="1" smtClean="0">
                <a:latin typeface="Monotype Corsiva" pitchFamily="66" charset="0"/>
              </a:rPr>
              <a:t>Барнаульский</a:t>
            </a:r>
            <a:r>
              <a:rPr lang="ru-RU" sz="3200" dirty="0" smtClean="0">
                <a:latin typeface="Monotype Corsiva" pitchFamily="66" charset="0"/>
              </a:rPr>
              <a:t> </a:t>
            </a:r>
            <a:r>
              <a:rPr lang="ru-RU" sz="3200" dirty="0">
                <a:latin typeface="Monotype Corsiva" pitchFamily="66" charset="0"/>
              </a:rPr>
              <a:t>техникум </a:t>
            </a:r>
            <a:r>
              <a:rPr lang="ru-RU" sz="3200" dirty="0" smtClean="0">
                <a:latin typeface="Monotype Corsiva" pitchFamily="66" charset="0"/>
              </a:rPr>
              <a:t>советской торговли</a:t>
            </a:r>
            <a:r>
              <a:rPr lang="ru-RU" sz="3200" dirty="0">
                <a:latin typeface="Monotype Corsiva" pitchFamily="66" charset="0"/>
              </a:rPr>
              <a:t/>
            </a:r>
            <a:br>
              <a:rPr lang="ru-RU" sz="3200" dirty="0">
                <a:latin typeface="Monotype Corsiva" pitchFamily="66" charset="0"/>
              </a:rPr>
            </a:br>
            <a:r>
              <a:rPr lang="ru-RU" sz="3200" dirty="0">
                <a:latin typeface="Monotype Corsiva" pitchFamily="66" charset="0"/>
              </a:rPr>
              <a:t>Диплом </a:t>
            </a:r>
            <a:r>
              <a:rPr lang="ru-RU" sz="3200" dirty="0" smtClean="0">
                <a:latin typeface="Monotype Corsiva" pitchFamily="66" charset="0"/>
              </a:rPr>
              <a:t> Я –</a:t>
            </a:r>
            <a:r>
              <a:rPr lang="en-US" sz="3200" dirty="0" smtClean="0">
                <a:latin typeface="Monotype Corsiva" pitchFamily="66" charset="0"/>
              </a:rPr>
              <a:t> I  </a:t>
            </a:r>
            <a:r>
              <a:rPr lang="ru-RU" sz="3200" dirty="0" smtClean="0">
                <a:latin typeface="Monotype Corsiva" pitchFamily="66" charset="0"/>
              </a:rPr>
              <a:t>№ 087883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7143800" cy="473035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765175"/>
            <a:ext cx="7924800" cy="1143000"/>
          </a:xfrm>
        </p:spPr>
        <p:txBody>
          <a:bodyPr/>
          <a:lstStyle/>
          <a:p>
            <a:r>
              <a:rPr lang="ru-RU" sz="2800"/>
              <a:t>Раздел № 5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362200"/>
            <a:ext cx="8137525" cy="4235450"/>
          </a:xfrm>
        </p:spPr>
        <p:txBody>
          <a:bodyPr/>
          <a:lstStyle/>
          <a:p>
            <a:r>
              <a:rPr lang="ru-RU"/>
              <a:t>Технические средства обучения</a:t>
            </a:r>
            <a:r>
              <a:rPr lang="ru-RU" sz="2400"/>
              <a:t> (</a:t>
            </a:r>
            <a:r>
              <a:rPr lang="ru-RU" sz="2000" b="1" i="1"/>
              <a:t>телевизор</a:t>
            </a:r>
            <a:r>
              <a:rPr lang="ru-RU" sz="2400"/>
              <a:t>, </a:t>
            </a:r>
            <a:r>
              <a:rPr lang="ru-RU" sz="2000" b="1" i="1"/>
              <a:t>видеомагнитофон, музыкальный центр и др</a:t>
            </a:r>
            <a:r>
              <a:rPr lang="ru-RU" sz="2400"/>
              <a:t>. )</a:t>
            </a:r>
          </a:p>
          <a:p>
            <a:r>
              <a:rPr lang="ru-RU"/>
              <a:t>Список наглядных пособий</a:t>
            </a:r>
            <a:r>
              <a:rPr lang="ru-RU" sz="2400"/>
              <a:t> (</a:t>
            </a:r>
            <a:r>
              <a:rPr lang="ru-RU" sz="2000" b="1" i="1"/>
              <a:t>муляжи, плакаты, схемы, иллюстрации,  и др.)</a:t>
            </a:r>
          </a:p>
          <a:p>
            <a:r>
              <a:rPr lang="ru-RU"/>
              <a:t>Дидактические материалы, сборники рецептур</a:t>
            </a:r>
          </a:p>
          <a:p>
            <a:r>
              <a:rPr lang="ru-RU"/>
              <a:t>Список словарей и другой справочной литературы по профессии «Повар,кондитер»</a:t>
            </a:r>
          </a:p>
          <a:p>
            <a:pPr>
              <a:buFont typeface="Wingdings" pitchFamily="2" charset="2"/>
              <a:buNone/>
            </a:pPr>
            <a:endParaRPr lang="ru-RU" b="1" u="sng"/>
          </a:p>
        </p:txBody>
      </p:sp>
      <p:sp>
        <p:nvSpPr>
          <p:cNvPr id="40964" name="WordArt 4"/>
          <p:cNvSpPr>
            <a:spLocks noChangeArrowheads="1" noChangeShapeType="1" noTextEdit="1"/>
          </p:cNvSpPr>
          <p:nvPr/>
        </p:nvSpPr>
        <p:spPr bwMode="auto">
          <a:xfrm>
            <a:off x="3779838" y="476250"/>
            <a:ext cx="511175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2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oudy Stout"/>
              </a:rPr>
              <a:t>"</a:t>
            </a:r>
            <a:r>
              <a:rPr lang="ru-RU" sz="32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oudy Stout"/>
              </a:rPr>
              <a:t>Учебно</a:t>
            </a:r>
            <a:r>
              <a:rPr lang="ru-RU" sz="32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oudy Stout"/>
              </a:rPr>
              <a:t>-</a:t>
            </a:r>
          </a:p>
          <a:p>
            <a:r>
              <a:rPr lang="ru-RU" sz="32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oudy Stout"/>
              </a:rPr>
              <a:t>материальная база" </a:t>
            </a:r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Учебно-методический комплекс</a:t>
            </a:r>
          </a:p>
        </p:txBody>
      </p:sp>
      <p:pic>
        <p:nvPicPr>
          <p:cNvPr id="13619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lum bright="-10000" contrast="6000"/>
          </a:blip>
          <a:srcRect/>
          <a:stretch>
            <a:fillRect/>
          </a:stretch>
        </p:blipFill>
        <p:spPr>
          <a:xfrm>
            <a:off x="2201863" y="2362200"/>
            <a:ext cx="4964112" cy="3724275"/>
          </a:xfrm>
          <a:noFill/>
          <a:ln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ChangeArrowheads="1"/>
          </p:cNvSpPr>
          <p:nvPr/>
        </p:nvSpPr>
        <p:spPr bwMode="auto">
          <a:xfrm>
            <a:off x="1116013" y="765175"/>
            <a:ext cx="7200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3600" b="1">
                <a:solidFill>
                  <a:schemeClr val="tx2"/>
                </a:solidFill>
              </a:rPr>
              <a:t>     </a:t>
            </a:r>
          </a:p>
        </p:txBody>
      </p:sp>
      <p:sp>
        <p:nvSpPr>
          <p:cNvPr id="183299" name="AutoShap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>
                <a:latin typeface="Monotype Corsiva" pitchFamily="66" charset="0"/>
              </a:rPr>
              <a:t>Настенные плакаты</a:t>
            </a:r>
          </a:p>
        </p:txBody>
      </p:sp>
      <p:pic>
        <p:nvPicPr>
          <p:cNvPr id="18330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11375" y="2362200"/>
            <a:ext cx="5146675" cy="3724275"/>
          </a:xfrm>
          <a:noFill/>
          <a:ln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>
                <a:latin typeface="Monotype Corsiva" pitchFamily="66" charset="0"/>
              </a:rPr>
              <a:t>Учебная лаборатория</a:t>
            </a:r>
          </a:p>
        </p:txBody>
      </p:sp>
      <p:pic>
        <p:nvPicPr>
          <p:cNvPr id="1822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76375" y="2349500"/>
            <a:ext cx="619125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>
                <a:latin typeface="Monotype Corsiva" pitchFamily="66" charset="0"/>
              </a:rPr>
              <a:t>Инструкции по т/б при работе в лаборатории </a:t>
            </a:r>
            <a:br>
              <a:rPr lang="ru-RU" sz="1800">
                <a:latin typeface="Monotype Corsiva" pitchFamily="66" charset="0"/>
              </a:rPr>
            </a:br>
            <a:r>
              <a:rPr lang="ru-RU" sz="1800">
                <a:latin typeface="Monotype Corsiva" pitchFamily="66" charset="0"/>
              </a:rPr>
              <a:t>т/б при обращении с остро режущим инструментом;</a:t>
            </a:r>
            <a:br>
              <a:rPr lang="ru-RU" sz="1800">
                <a:latin typeface="Monotype Corsiva" pitchFamily="66" charset="0"/>
              </a:rPr>
            </a:br>
            <a:r>
              <a:rPr lang="ru-RU" sz="1800">
                <a:latin typeface="Monotype Corsiva" pitchFamily="66" charset="0"/>
              </a:rPr>
              <a:t> т/б при работе с электро плитой </a:t>
            </a:r>
            <a:br>
              <a:rPr lang="ru-RU" sz="1800">
                <a:latin typeface="Monotype Corsiva" pitchFamily="66" charset="0"/>
              </a:rPr>
            </a:br>
            <a:r>
              <a:rPr lang="ru-RU" sz="1800">
                <a:latin typeface="Monotype Corsiva" pitchFamily="66" charset="0"/>
              </a:rPr>
              <a:t>Санитарные требования к оборудованию, инвентарю и посуде</a:t>
            </a:r>
            <a:br>
              <a:rPr lang="ru-RU" sz="1800">
                <a:latin typeface="Monotype Corsiva" pitchFamily="66" charset="0"/>
              </a:rPr>
            </a:br>
            <a:r>
              <a:rPr lang="ru-RU" sz="1800">
                <a:latin typeface="Monotype Corsiva" pitchFamily="66" charset="0"/>
              </a:rPr>
              <a:t>Личная гигиена</a:t>
            </a:r>
            <a:r>
              <a:rPr lang="ru-RU" sz="1800">
                <a:latin typeface="Times New Roman" pitchFamily="18" charset="0"/>
              </a:rPr>
              <a:t> </a:t>
            </a:r>
          </a:p>
        </p:txBody>
      </p:sp>
      <p:pic>
        <p:nvPicPr>
          <p:cNvPr id="18022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46300" y="2362200"/>
            <a:ext cx="5076825" cy="3724275"/>
          </a:xfrm>
          <a:noFill/>
          <a:ln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>
                <a:latin typeface="Monotype Corsiva" pitchFamily="66" charset="0"/>
              </a:rPr>
              <a:t>Квалификационная характеристика</a:t>
            </a:r>
          </a:p>
        </p:txBody>
      </p:sp>
      <p:pic>
        <p:nvPicPr>
          <p:cNvPr id="18432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47813" y="2276475"/>
            <a:ext cx="6769100" cy="4581525"/>
          </a:xfrm>
          <a:noFill/>
          <a:ln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/>
              <a:t> </a:t>
            </a:r>
            <a:r>
              <a:rPr lang="ru-RU" sz="1800">
                <a:latin typeface="Monotype Corsiva" pitchFamily="66" charset="0"/>
              </a:rPr>
              <a:t>Инструкции по применению дезинфицирующих средств</a:t>
            </a:r>
            <a:br>
              <a:rPr lang="ru-RU" sz="1800">
                <a:latin typeface="Monotype Corsiva" pitchFamily="66" charset="0"/>
              </a:rPr>
            </a:br>
            <a:r>
              <a:rPr lang="ru-RU" sz="1800">
                <a:latin typeface="Monotype Corsiva" pitchFamily="66" charset="0"/>
              </a:rPr>
              <a:t>Приготовление дезинфицирующего раствора</a:t>
            </a:r>
            <a:br>
              <a:rPr lang="ru-RU" sz="1800">
                <a:latin typeface="Monotype Corsiva" pitchFamily="66" charset="0"/>
              </a:rPr>
            </a:br>
            <a:r>
              <a:rPr lang="ru-RU" sz="1800">
                <a:latin typeface="Monotype Corsiva" pitchFamily="66" charset="0"/>
              </a:rPr>
              <a:t>Личная гигиена: санитарные требования к рукам, санитарной одежде, прохождению медицинского осмотра</a:t>
            </a:r>
            <a:endParaRPr lang="ru-RU" sz="3200">
              <a:latin typeface="Monotype Corsiva" pitchFamily="66" charset="0"/>
            </a:endParaRPr>
          </a:p>
        </p:txBody>
      </p:sp>
      <p:pic>
        <p:nvPicPr>
          <p:cNvPr id="1863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00175" y="2362200"/>
            <a:ext cx="6567488" cy="3724275"/>
          </a:xfrm>
          <a:noFill/>
          <a:ln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>
                <a:latin typeface="Monotype Corsiva" pitchFamily="66" charset="0"/>
              </a:rPr>
              <a:t>Приготовлено искусно,</a:t>
            </a:r>
            <a:br>
              <a:rPr lang="ru-RU" sz="2400">
                <a:latin typeface="Monotype Corsiva" pitchFamily="66" charset="0"/>
              </a:rPr>
            </a:br>
            <a:r>
              <a:rPr lang="ru-RU" sz="2400">
                <a:latin typeface="Monotype Corsiva" pitchFamily="66" charset="0"/>
              </a:rPr>
              <a:t> очень быстро, очень вкусно…</a:t>
            </a:r>
            <a:br>
              <a:rPr lang="ru-RU" sz="2400">
                <a:latin typeface="Monotype Corsiva" pitchFamily="66" charset="0"/>
              </a:rPr>
            </a:br>
            <a:r>
              <a:rPr lang="ru-RU" sz="2400">
                <a:latin typeface="Monotype Corsiva" pitchFamily="66" charset="0"/>
              </a:rPr>
              <a:t>(кондитерские и кулинарные изделия приготовленные к дню открытых дверей)</a:t>
            </a:r>
            <a:br>
              <a:rPr lang="ru-RU" sz="2400">
                <a:latin typeface="Monotype Corsiva" pitchFamily="66" charset="0"/>
              </a:rPr>
            </a:br>
            <a:r>
              <a:rPr lang="ru-RU" sz="2400">
                <a:latin typeface="Monotype Corsiva" pitchFamily="66" charset="0"/>
              </a:rPr>
              <a:t>«Приходите  к нам учиться»</a:t>
            </a:r>
          </a:p>
        </p:txBody>
      </p:sp>
      <p:pic>
        <p:nvPicPr>
          <p:cNvPr id="18534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00113" y="2349500"/>
            <a:ext cx="3959225" cy="2706688"/>
          </a:xfrm>
          <a:noFill/>
          <a:ln/>
        </p:spPr>
      </p:pic>
      <p:pic>
        <p:nvPicPr>
          <p:cNvPr id="18534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3800" y="2349500"/>
            <a:ext cx="3559175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AutoShap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Муляжи кондитерских изделий изготовленные для показа на уроках производственного обучения учащимися выпускных групп</a:t>
            </a:r>
          </a:p>
        </p:txBody>
      </p:sp>
      <p:pic>
        <p:nvPicPr>
          <p:cNvPr id="17817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4282" y="1500174"/>
            <a:ext cx="2475613" cy="1638304"/>
          </a:xfrm>
          <a:noFill/>
          <a:ln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14282" y="3500438"/>
            <a:ext cx="4429156" cy="3089742"/>
          </a:xfrm>
          <a:prstGeom prst="rect">
            <a:avLst/>
          </a:prstGeom>
          <a:noFill/>
          <a:ln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214942" y="1571612"/>
            <a:ext cx="3456084" cy="1924056"/>
          </a:xfrm>
          <a:prstGeom prst="rect">
            <a:avLst/>
          </a:prstGeom>
          <a:noFill/>
          <a:ln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786282" y="4143380"/>
            <a:ext cx="4357718" cy="2431202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>
                <a:latin typeface="Monotype Corsiva" pitchFamily="66" charset="0"/>
              </a:rPr>
              <a:t>Рабочие плакаты по теме: «Нарезка овощей»</a:t>
            </a:r>
          </a:p>
        </p:txBody>
      </p:sp>
      <p:pic>
        <p:nvPicPr>
          <p:cNvPr id="13824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878013" y="2362200"/>
            <a:ext cx="5611812" cy="3724275"/>
          </a:xfrm>
          <a:noFill/>
          <a:ln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Monotype Corsiva" pitchFamily="66" charset="0"/>
              </a:rPr>
              <a:t>Справка о прохождении курсов при АКИПКРО</a:t>
            </a:r>
            <a:br>
              <a:rPr lang="ru-RU" sz="2000" b="1" dirty="0" smtClean="0">
                <a:latin typeface="Monotype Corsiva" pitchFamily="66" charset="0"/>
              </a:rPr>
            </a:br>
            <a:r>
              <a:rPr lang="ru-RU" sz="2000" b="1" dirty="0" smtClean="0">
                <a:latin typeface="Monotype Corsiva" pitchFamily="66" charset="0"/>
              </a:rPr>
              <a:t> По теме: «Проектирование процесса обучения в УПО в условиях реализации ПНПО».</a:t>
            </a:r>
            <a:endParaRPr lang="ru-RU" sz="2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1976256" y="23952"/>
            <a:ext cx="4834299" cy="6643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/>
              <a:t>      </a:t>
            </a:r>
            <a:r>
              <a:rPr lang="ru-RU" sz="3200">
                <a:latin typeface="Monotype Corsiva" pitchFamily="66" charset="0"/>
              </a:rPr>
              <a:t>Рабочие плакаты по теме: </a:t>
            </a:r>
            <a:br>
              <a:rPr lang="ru-RU" sz="3200">
                <a:latin typeface="Monotype Corsiva" pitchFamily="66" charset="0"/>
              </a:rPr>
            </a:br>
            <a:r>
              <a:rPr lang="ru-RU" sz="3200">
                <a:latin typeface="Monotype Corsiva" pitchFamily="66" charset="0"/>
              </a:rPr>
              <a:t>«Классификация супов»</a:t>
            </a:r>
            <a:r>
              <a:rPr lang="ru-RU" sz="3200"/>
              <a:t> </a:t>
            </a:r>
          </a:p>
        </p:txBody>
      </p:sp>
      <p:pic>
        <p:nvPicPr>
          <p:cNvPr id="13926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47813" y="2349500"/>
            <a:ext cx="6408737" cy="4344988"/>
          </a:xfrm>
          <a:noFill/>
          <a:ln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b="0">
                <a:latin typeface="Monotype Corsiva" pitchFamily="66" charset="0"/>
              </a:rPr>
              <a:t>Формы нарезки овощей отработанных на уроках производственного обучения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1 курс 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            Картофель форма нарезки                               Картофель форма нарезки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брусочек 0,5-1см диаметр; длина 3-4 см      соломка сечение 2мм длина   4-5 см</a:t>
            </a:r>
          </a:p>
        </p:txBody>
      </p:sp>
      <p:pic>
        <p:nvPicPr>
          <p:cNvPr id="21811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55650" y="2852738"/>
            <a:ext cx="4038600" cy="3097212"/>
          </a:xfrm>
          <a:noFill/>
          <a:ln/>
        </p:spPr>
      </p:pic>
      <p:pic>
        <p:nvPicPr>
          <p:cNvPr id="21811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859338" y="2852738"/>
            <a:ext cx="4038600" cy="3097212"/>
          </a:xfrm>
          <a:noFill/>
          <a:ln/>
        </p:spPr>
      </p:pic>
    </p:spTree>
    <p:custDataLst>
      <p:tags r:id="rId1"/>
    </p:custDataLst>
  </p:cSld>
  <p:clrMapOvr>
    <a:masterClrMapping/>
  </p:clrMapOvr>
  <p:transition spd="med" advTm="2800">
    <p:pull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b="0">
                <a:latin typeface="Monotype Corsiva" pitchFamily="66" charset="0"/>
              </a:rPr>
              <a:t>Картофель форма 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 крупный кубик;                              мелкий кубик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 Размер 2х2см и 2,5х2,5см                            0,3- 0,5 см</a:t>
            </a:r>
          </a:p>
        </p:txBody>
      </p:sp>
      <p:pic>
        <p:nvPicPr>
          <p:cNvPr id="21913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00113" y="2565400"/>
            <a:ext cx="3749675" cy="3208338"/>
          </a:xfrm>
          <a:noFill/>
          <a:ln/>
        </p:spPr>
      </p:pic>
      <p:pic>
        <p:nvPicPr>
          <p:cNvPr id="21914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756150" y="2565400"/>
            <a:ext cx="3775075" cy="3240088"/>
          </a:xfrm>
          <a:noFill/>
          <a:ln/>
        </p:spPr>
      </p:pic>
    </p:spTree>
    <p:custDataLst>
      <p:tags r:id="rId1"/>
    </p:custDataLst>
  </p:cSld>
  <p:clrMapOvr>
    <a:masterClrMapping/>
  </p:clrMapOvr>
  <p:transition spd="med" advTm="2800">
    <p:pull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0">
                <a:latin typeface="Monotype Corsiva" pitchFamily="66" charset="0"/>
              </a:rPr>
              <a:t>Формы нарезки овощей отработанных 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на уроках производственного обучения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1 курс 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Морковь форма нарезки  шестеренки                 Морковь форма нарезки 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                                                                                    соломка 2х2см длина 4-5см</a:t>
            </a:r>
          </a:p>
        </p:txBody>
      </p:sp>
      <p:pic>
        <p:nvPicPr>
          <p:cNvPr id="22016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38200" y="2741613"/>
            <a:ext cx="3775075" cy="2863850"/>
          </a:xfrm>
          <a:noFill/>
          <a:ln/>
        </p:spPr>
      </p:pic>
      <p:pic>
        <p:nvPicPr>
          <p:cNvPr id="22016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751388" y="2741613"/>
            <a:ext cx="3775075" cy="2878137"/>
          </a:xfrm>
          <a:noFill/>
          <a:ln/>
        </p:spPr>
      </p:pic>
    </p:spTree>
    <p:custDataLst>
      <p:tags r:id="rId1"/>
    </p:custDataLst>
  </p:cSld>
  <p:clrMapOvr>
    <a:masterClrMapping/>
  </p:clrMapOvr>
  <p:transition spd="med" advTm="2800">
    <p:pull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0">
                <a:latin typeface="Monotype Corsiva" pitchFamily="66" charset="0"/>
              </a:rPr>
              <a:t>           Морковь форма нарезки                                                      Морковь форма нарезки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             мелкий кубик 0,3-0,5 см                                                         средний кубик 1-1,5 см</a:t>
            </a:r>
          </a:p>
        </p:txBody>
      </p:sp>
      <p:pic>
        <p:nvPicPr>
          <p:cNvPr id="22118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38200" y="2786063"/>
            <a:ext cx="3775075" cy="2876550"/>
          </a:xfrm>
          <a:noFill/>
          <a:ln/>
        </p:spPr>
      </p:pic>
      <p:pic>
        <p:nvPicPr>
          <p:cNvPr id="22118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756150" y="2770188"/>
            <a:ext cx="3775075" cy="2906712"/>
          </a:xfrm>
          <a:noFill/>
          <a:ln/>
        </p:spPr>
      </p:pic>
      <p:sp>
        <p:nvSpPr>
          <p:cNvPr id="221190" name="Rectangle 6"/>
          <p:cNvSpPr>
            <a:spLocks noChangeArrowheads="1"/>
          </p:cNvSpPr>
          <p:nvPr/>
        </p:nvSpPr>
        <p:spPr bwMode="auto">
          <a:xfrm>
            <a:off x="2411413" y="620713"/>
            <a:ext cx="4602162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>
                <a:solidFill>
                  <a:schemeClr val="tx2"/>
                </a:solidFill>
                <a:latin typeface="Monotype Corsiva" pitchFamily="66" charset="0"/>
              </a:rPr>
              <a:t>Формы нарезки овощей отработанных </a:t>
            </a:r>
            <a:br>
              <a:rPr lang="ru-RU" sz="1600">
                <a:solidFill>
                  <a:schemeClr val="tx2"/>
                </a:solidFill>
                <a:latin typeface="Monotype Corsiva" pitchFamily="66" charset="0"/>
              </a:rPr>
            </a:br>
            <a:r>
              <a:rPr lang="ru-RU" sz="1600">
                <a:solidFill>
                  <a:schemeClr val="tx2"/>
                </a:solidFill>
                <a:latin typeface="Monotype Corsiva" pitchFamily="66" charset="0"/>
              </a:rPr>
              <a:t>на уроках производственного обучения</a:t>
            </a:r>
            <a:br>
              <a:rPr lang="ru-RU" sz="1600">
                <a:solidFill>
                  <a:schemeClr val="tx2"/>
                </a:solidFill>
                <a:latin typeface="Monotype Corsiva" pitchFamily="66" charset="0"/>
              </a:rPr>
            </a:br>
            <a:r>
              <a:rPr lang="ru-RU" sz="1600">
                <a:solidFill>
                  <a:schemeClr val="tx2"/>
                </a:solidFill>
                <a:latin typeface="Monotype Corsiva" pitchFamily="66" charset="0"/>
              </a:rPr>
              <a:t>1 курс </a:t>
            </a:r>
            <a:br>
              <a:rPr lang="ru-RU" sz="1600">
                <a:solidFill>
                  <a:schemeClr val="tx2"/>
                </a:solidFill>
                <a:latin typeface="Monotype Corsiva" pitchFamily="66" charset="0"/>
              </a:rPr>
            </a:br>
            <a:endParaRPr lang="ru-RU" sz="160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med" advTm="2800">
    <p:pull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0">
                <a:latin typeface="Monotype Corsiva" pitchFamily="66" charset="0"/>
              </a:rPr>
              <a:t>Формы нарезки овощей отработанных на уроках 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производственного обучения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1 курс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Лук форма нарезки  соломка                       Лук форма нарезки дольки</a:t>
            </a:r>
            <a:r>
              <a:rPr lang="ru-RU" sz="3200"/>
              <a:t> </a:t>
            </a:r>
          </a:p>
        </p:txBody>
      </p:sp>
      <p:pic>
        <p:nvPicPr>
          <p:cNvPr id="22323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38200" y="2978150"/>
            <a:ext cx="3775075" cy="2489200"/>
          </a:xfrm>
          <a:noFill/>
          <a:ln/>
        </p:spPr>
      </p:pic>
      <p:pic>
        <p:nvPicPr>
          <p:cNvPr id="22323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756150" y="2982913"/>
            <a:ext cx="3775075" cy="2481262"/>
          </a:xfrm>
          <a:noFill/>
          <a:ln/>
        </p:spPr>
      </p:pic>
    </p:spTree>
    <p:custDataLst>
      <p:tags r:id="rId1"/>
    </p:custDataLst>
  </p:cSld>
  <p:clrMapOvr>
    <a:masterClrMapping/>
  </p:clrMapOvr>
  <p:transition spd="med" advTm="2800">
    <p:pull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1400" b="0">
                <a:latin typeface="Monotype Corsiva" pitchFamily="66" charset="0"/>
              </a:rPr>
              <a:t>       Свекла форма нарезки соломка                                                                    Свекла форма нарезки ломтик</a:t>
            </a:r>
            <a:br>
              <a:rPr lang="ru-RU" sz="1400" b="0">
                <a:latin typeface="Monotype Corsiva" pitchFamily="66" charset="0"/>
              </a:rPr>
            </a:br>
            <a:r>
              <a:rPr lang="ru-RU" sz="1400" b="0">
                <a:latin typeface="Monotype Corsiva" pitchFamily="66" charset="0"/>
              </a:rPr>
              <a:t>            соломка 2х2см длина 4-5см</a:t>
            </a:r>
          </a:p>
        </p:txBody>
      </p:sp>
      <p:pic>
        <p:nvPicPr>
          <p:cNvPr id="22528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lum bright="-18000"/>
          </a:blip>
          <a:srcRect/>
          <a:stretch>
            <a:fillRect/>
          </a:stretch>
        </p:blipFill>
        <p:spPr>
          <a:xfrm>
            <a:off x="838200" y="2852738"/>
            <a:ext cx="3775075" cy="2808287"/>
          </a:xfrm>
          <a:noFill/>
          <a:ln/>
        </p:spPr>
      </p:pic>
      <p:pic>
        <p:nvPicPr>
          <p:cNvPr id="22528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>
            <a:lum bright="-14000"/>
          </a:blip>
          <a:srcRect/>
          <a:stretch>
            <a:fillRect/>
          </a:stretch>
        </p:blipFill>
        <p:spPr>
          <a:xfrm>
            <a:off x="4756150" y="2805113"/>
            <a:ext cx="3775075" cy="2836862"/>
          </a:xfrm>
          <a:noFill/>
          <a:ln/>
        </p:spPr>
      </p:pic>
      <p:sp>
        <p:nvSpPr>
          <p:cNvPr id="225285" name="Rectangle 5"/>
          <p:cNvSpPr>
            <a:spLocks noChangeArrowheads="1"/>
          </p:cNvSpPr>
          <p:nvPr/>
        </p:nvSpPr>
        <p:spPr bwMode="auto">
          <a:xfrm>
            <a:off x="2989263" y="450850"/>
            <a:ext cx="40005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>
                <a:solidFill>
                  <a:schemeClr val="tx2"/>
                </a:solidFill>
                <a:latin typeface="Monotype Corsiva" pitchFamily="66" charset="0"/>
              </a:rPr>
              <a:t>Формы нарезки овощей отработанных на уроках </a:t>
            </a:r>
            <a:br>
              <a:rPr lang="ru-RU" sz="1600">
                <a:solidFill>
                  <a:schemeClr val="tx2"/>
                </a:solidFill>
                <a:latin typeface="Monotype Corsiva" pitchFamily="66" charset="0"/>
              </a:rPr>
            </a:br>
            <a:r>
              <a:rPr lang="ru-RU" sz="1600">
                <a:solidFill>
                  <a:schemeClr val="tx2"/>
                </a:solidFill>
                <a:latin typeface="Monotype Corsiva" pitchFamily="66" charset="0"/>
              </a:rPr>
              <a:t>производственного обучения</a:t>
            </a:r>
            <a:br>
              <a:rPr lang="ru-RU" sz="1600">
                <a:solidFill>
                  <a:schemeClr val="tx2"/>
                </a:solidFill>
                <a:latin typeface="Monotype Corsiva" pitchFamily="66" charset="0"/>
              </a:rPr>
            </a:br>
            <a:r>
              <a:rPr lang="ru-RU" sz="1600">
                <a:solidFill>
                  <a:schemeClr val="tx2"/>
                </a:solidFill>
                <a:latin typeface="Monotype Corsiva" pitchFamily="66" charset="0"/>
              </a:rPr>
              <a:t>1 курс</a:t>
            </a:r>
            <a:br>
              <a:rPr lang="ru-RU" sz="1600">
                <a:solidFill>
                  <a:schemeClr val="tx2"/>
                </a:solidFill>
                <a:latin typeface="Monotype Corsiva" pitchFamily="66" charset="0"/>
              </a:rPr>
            </a:br>
            <a:r>
              <a:rPr lang="ru-RU" sz="1600">
                <a:solidFill>
                  <a:schemeClr val="tx2"/>
                </a:solidFill>
                <a:latin typeface="Monotype Corsiva" pitchFamily="66" charset="0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 spd="med" advTm="2800">
    <p:pull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/>
              <a:t> </a:t>
            </a:r>
            <a:r>
              <a:rPr lang="ru-RU" sz="1600" b="0">
                <a:latin typeface="Monotype Corsiva" pitchFamily="66" charset="0"/>
              </a:rPr>
              <a:t>Формы нарезки овощей отработанных на уроках 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производственного обучения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1 курс</a:t>
            </a:r>
            <a:br>
              <a:rPr lang="ru-RU" sz="1600" b="0">
                <a:latin typeface="Monotype Corsiva" pitchFamily="66" charset="0"/>
              </a:rPr>
            </a:br>
            <a:r>
              <a:rPr lang="ru-RU" sz="1600" b="0">
                <a:latin typeface="Monotype Corsiva" pitchFamily="66" charset="0"/>
              </a:rPr>
              <a:t>Капуста форма нарезки крошка                         Капуста форма нарезки соломка</a:t>
            </a:r>
          </a:p>
        </p:txBody>
      </p:sp>
      <p:pic>
        <p:nvPicPr>
          <p:cNvPr id="22630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38200" y="2757488"/>
            <a:ext cx="3775075" cy="2932112"/>
          </a:xfrm>
          <a:noFill/>
          <a:ln/>
        </p:spPr>
      </p:pic>
      <p:pic>
        <p:nvPicPr>
          <p:cNvPr id="22630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756150" y="2741613"/>
            <a:ext cx="3775075" cy="3022600"/>
          </a:xfrm>
          <a:noFill/>
          <a:ln/>
        </p:spPr>
      </p:pic>
    </p:spTree>
    <p:custDataLst>
      <p:tags r:id="rId1"/>
    </p:custDataLst>
  </p:cSld>
  <p:clrMapOvr>
    <a:masterClrMapping/>
  </p:clrMapOvr>
  <p:transition spd="med" advTm="2800">
    <p:pull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>
                <a:latin typeface="Monotype Corsiva" pitchFamily="66" charset="0"/>
              </a:rPr>
              <a:t>Раздаточный материал по теме: </a:t>
            </a:r>
            <a:br>
              <a:rPr lang="ru-RU" sz="3200">
                <a:latin typeface="Monotype Corsiva" pitchFamily="66" charset="0"/>
              </a:rPr>
            </a:br>
            <a:r>
              <a:rPr lang="ru-RU" sz="3200">
                <a:latin typeface="Monotype Corsiva" pitchFamily="66" charset="0"/>
              </a:rPr>
              <a:t>«Нарезка овощей»</a:t>
            </a:r>
          </a:p>
        </p:txBody>
      </p:sp>
      <p:pic>
        <p:nvPicPr>
          <p:cNvPr id="14541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16050" y="2362200"/>
            <a:ext cx="6535738" cy="3724275"/>
          </a:xfrm>
          <a:noFill/>
          <a:ln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>
                <a:latin typeface="Monotype Corsiva" pitchFamily="66" charset="0"/>
              </a:rPr>
              <a:t>Оснащение лаборатории (чайные пары и порционные тарелки)</a:t>
            </a:r>
          </a:p>
        </p:txBody>
      </p:sp>
      <p:pic>
        <p:nvPicPr>
          <p:cNvPr id="15257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73225" y="2362200"/>
            <a:ext cx="6022975" cy="3724275"/>
          </a:xfrm>
          <a:noFill/>
          <a:ln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1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Справка о прохождении курсов при АКИПКРО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 По теме: 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« Основы управления в сфере образования»</a:t>
            </a:r>
            <a:endParaRPr lang="ru-RU" sz="2400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2173235" y="541353"/>
            <a:ext cx="5011811" cy="6929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>
                <a:latin typeface="Monotype Corsiva" pitchFamily="66" charset="0"/>
              </a:rPr>
              <a:t>Оснащение лаборатории (кофейный сервиз)</a:t>
            </a:r>
          </a:p>
        </p:txBody>
      </p:sp>
      <p:pic>
        <p:nvPicPr>
          <p:cNvPr id="15360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08075" y="2362200"/>
            <a:ext cx="7151688" cy="3724275"/>
          </a:xfrm>
          <a:noFill/>
          <a:ln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>
                <a:latin typeface="Monotype Corsiva" pitchFamily="66" charset="0"/>
              </a:rPr>
              <a:t>Оснащение лаборатории (столовый сервиз)</a:t>
            </a:r>
          </a:p>
        </p:txBody>
      </p:sp>
      <p:pic>
        <p:nvPicPr>
          <p:cNvPr id="15462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838200" y="2506663"/>
            <a:ext cx="7693025" cy="3435350"/>
          </a:xfrm>
          <a:noFill/>
          <a:ln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AutoShape 2"/>
          <p:cNvSpPr>
            <a:spLocks noGrp="1" noChangeArrowheads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pPr algn="ctr"/>
            <a:r>
              <a:rPr lang="ru-RU" sz="3200" dirty="0">
                <a:latin typeface="Monotype Corsiva" pitchFamily="66" charset="0"/>
              </a:rPr>
              <a:t>Учебная литература </a:t>
            </a:r>
            <a:r>
              <a:rPr lang="ru-RU" sz="3200" dirty="0" smtClean="0">
                <a:latin typeface="Monotype Corsiva" pitchFamily="66" charset="0"/>
              </a:rPr>
              <a:t>2012 </a:t>
            </a:r>
            <a:r>
              <a:rPr lang="ru-RU" sz="3200" dirty="0">
                <a:latin typeface="Monotype Corsiva" pitchFamily="66" charset="0"/>
              </a:rPr>
              <a:t>- </a:t>
            </a:r>
            <a:r>
              <a:rPr lang="ru-RU" sz="3200" dirty="0" smtClean="0">
                <a:latin typeface="Monotype Corsiva" pitchFamily="66" charset="0"/>
              </a:rPr>
              <a:t>2015учебный </a:t>
            </a:r>
            <a:r>
              <a:rPr lang="ru-RU" sz="3200" dirty="0">
                <a:latin typeface="Monotype Corsiva" pitchFamily="66" charset="0"/>
              </a:rPr>
              <a:t>год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Учебная литература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1Приготовление «мучных кондитерских изделий»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Н. Г.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Бутейкис.А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А. Жукова М. Экономика 2000г. 25 экземпляров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2.Рисование и лепка для кондитеров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А.Ф.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Шембель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М., Высшая школа 2000г. 20 экземпляров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3.Основы физиологии питания, санитарии и гигиены.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З.Л. Матюхина М, Высшая школа 2000г. 20 экземпляров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4Пищевые продукты.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З.П. Матюхина М., Экономика - 2000г. 20 экземпляров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5.Организация производства предприятия общественного питания.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Н.Г.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Бутейкис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М., Экономика 1990г  20экземпляров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6.Кулинария  Н.А. Анфимов и др. М.э Экономика- 2000 г 20 экземпляров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7.Оборудование предприятия общественного питания. 20 экземпляров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8. Профессиональная этика и психология в общественном питании.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Н.Г. Богданов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М,Экономика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- 1991г.Экономика- 1991г. 2 экземпляра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>
                <a:latin typeface="Monotype Corsiva" pitchFamily="66" charset="0"/>
              </a:rPr>
              <a:t>Учебная литература (федеральный компонент)</a:t>
            </a:r>
          </a:p>
        </p:txBody>
      </p:sp>
      <p:pic>
        <p:nvPicPr>
          <p:cNvPr id="15872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55650" y="2420938"/>
            <a:ext cx="3743325" cy="2543175"/>
          </a:xfrm>
          <a:noFill/>
          <a:ln/>
        </p:spPr>
      </p:pic>
      <p:pic>
        <p:nvPicPr>
          <p:cNvPr id="1587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025" y="2420938"/>
            <a:ext cx="220821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72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2420938"/>
            <a:ext cx="2236788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>
                <a:latin typeface="Monotype Corsiva" pitchFamily="66" charset="0"/>
              </a:rPr>
              <a:t>Учебная литература</a:t>
            </a:r>
          </a:p>
        </p:txBody>
      </p:sp>
      <p:pic>
        <p:nvPicPr>
          <p:cNvPr id="1607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827088" y="2781300"/>
            <a:ext cx="5700712" cy="2803525"/>
          </a:xfrm>
          <a:noFill/>
          <a:ln/>
        </p:spPr>
      </p:pic>
      <p:pic>
        <p:nvPicPr>
          <p:cNvPr id="16077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16688" y="2781300"/>
            <a:ext cx="1993900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>
                <a:latin typeface="Monotype Corsiva" pitchFamily="66" charset="0"/>
              </a:rPr>
              <a:t>Познавательная литература</a:t>
            </a:r>
          </a:p>
        </p:txBody>
      </p:sp>
      <p:pic>
        <p:nvPicPr>
          <p:cNvPr id="15974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827088" y="2565400"/>
            <a:ext cx="2370137" cy="3005138"/>
          </a:xfrm>
          <a:noFill/>
          <a:ln/>
        </p:spPr>
      </p:pic>
      <p:pic>
        <p:nvPicPr>
          <p:cNvPr id="15974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59563" y="2565400"/>
            <a:ext cx="22574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4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03575" y="2636838"/>
            <a:ext cx="33115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2"/>
          <p:cNvSpPr>
            <a:spLocks noGrp="1" noChangeArrowheads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pPr algn="ctr"/>
            <a:r>
              <a:rPr lang="ru-RU" sz="3200" dirty="0">
                <a:latin typeface="Lucida Console" pitchFamily="49" charset="0"/>
              </a:rPr>
              <a:t>Перечень оборудования в лаборатории Поваров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500174"/>
            <a:ext cx="7983537" cy="4235450"/>
          </a:xfrm>
        </p:spPr>
        <p:txBody>
          <a:bodyPr/>
          <a:lstStyle/>
          <a:p>
            <a:pPr marL="533400" indent="-533400"/>
            <a:r>
              <a:rPr lang="ru-RU" sz="2000" b="1" dirty="0">
                <a:latin typeface="Times New Roman" pitchFamily="18" charset="0"/>
              </a:rPr>
              <a:t>Технические средства обучения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1800" b="1" i="1" dirty="0">
                <a:latin typeface="Times New Roman" pitchFamily="18" charset="0"/>
              </a:rPr>
              <a:t>Видеофильмы, презентации слайдов</a:t>
            </a:r>
          </a:p>
          <a:p>
            <a:pPr marL="533400" indent="-533400"/>
            <a:r>
              <a:rPr lang="ru-RU" sz="2000" b="1" dirty="0">
                <a:latin typeface="Times New Roman" pitchFamily="18" charset="0"/>
              </a:rPr>
              <a:t>Лабораторное оборудование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</a:rPr>
              <a:t>(электрическая плита с жарочным шкафом; </a:t>
            </a:r>
            <a:r>
              <a:rPr lang="ru-RU" sz="1600" dirty="0" err="1">
                <a:latin typeface="Times New Roman" pitchFamily="18" charset="0"/>
              </a:rPr>
              <a:t>электро</a:t>
            </a:r>
            <a:r>
              <a:rPr lang="ru-RU" sz="1600" dirty="0">
                <a:latin typeface="Times New Roman" pitchFamily="18" charset="0"/>
              </a:rPr>
              <a:t> титан на 80 литров горячей воды, холодильник, вытяжка, весы настольные циферблатные, электрические миксеры (4шт), </a:t>
            </a:r>
            <a:r>
              <a:rPr lang="ru-RU" sz="1600" dirty="0" err="1">
                <a:latin typeface="Times New Roman" pitchFamily="18" charset="0"/>
              </a:rPr>
              <a:t>электро</a:t>
            </a:r>
            <a:r>
              <a:rPr lang="ru-RU" sz="1600" dirty="0">
                <a:latin typeface="Times New Roman" pitchFamily="18" charset="0"/>
              </a:rPr>
              <a:t> кофемолка, мясорубка 2шт )</a:t>
            </a:r>
          </a:p>
          <a:p>
            <a:pPr marL="533400" indent="-533400"/>
            <a:r>
              <a:rPr lang="ru-RU" sz="2000" b="1" dirty="0">
                <a:latin typeface="Times New Roman" pitchFamily="18" charset="0"/>
              </a:rPr>
              <a:t>Оформление постоянное</a:t>
            </a:r>
            <a:r>
              <a:rPr lang="ru-RU" sz="2000" dirty="0">
                <a:latin typeface="Times New Roman" pitchFamily="18" charset="0"/>
              </a:rPr>
              <a:t> (</a:t>
            </a:r>
            <a:r>
              <a:rPr lang="ru-RU" sz="1600" dirty="0">
                <a:latin typeface="Times New Roman" pitchFamily="18" charset="0"/>
              </a:rPr>
              <a:t>инструкции по т/б</a:t>
            </a:r>
            <a:r>
              <a:rPr lang="ru-RU" sz="2000" dirty="0">
                <a:latin typeface="Times New Roman" pitchFamily="18" charset="0"/>
              </a:rPr>
              <a:t>)</a:t>
            </a:r>
          </a:p>
          <a:p>
            <a:pPr marL="533400" indent="-533400"/>
            <a:r>
              <a:rPr lang="ru-RU" sz="2000" b="1" dirty="0">
                <a:latin typeface="Times New Roman" pitchFamily="18" charset="0"/>
              </a:rPr>
              <a:t>Оформление сменное </a:t>
            </a:r>
            <a:r>
              <a:rPr lang="ru-RU" sz="1600" dirty="0">
                <a:latin typeface="Times New Roman" pitchFamily="18" charset="0"/>
              </a:rPr>
              <a:t>(Плакаты по темам: «Обработка овощей»; «Обработка рыбы»; «Обработка мяса»; «Разруб туши (говядины, свинины, баранины»; «Разделка сельскохозяйственной птицы»; «Разделка полуфабрикатов из говядины»; «Классификация соусов»; «классификация супов»; «Блюда из говядины»; «Блюда из свинины» Набор плакатов по технологии приготовления мучных кондитерских изделий.)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 </a:t>
            </a:r>
            <a:endParaRPr lang="ru-RU" sz="1600" u="sng" dirty="0">
              <a:latin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2108948" y="1248582"/>
            <a:ext cx="4283164" cy="6215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За многолетний труд присвоено звание «Ветеран труда» Алтайского края Постановление администрации края 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№ 473 от 26.10.2010года</a:t>
            </a:r>
            <a:endParaRPr lang="ru-RU" sz="28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2285992"/>
            <a:ext cx="8229600" cy="3113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Награждена почетной грамотой 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Комитета администрации Алтайского края  по образованию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 многолетний безупречный. творческий труд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в связи с 40-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летием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образования училища 1999г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5" y="1714488"/>
            <a:ext cx="3571900" cy="505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29600" cy="171451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Награждена грамотой  </a:t>
            </a:r>
            <a:br>
              <a:rPr lang="ru-RU" sz="1800" b="1" dirty="0" smtClean="0"/>
            </a:br>
            <a:r>
              <a:rPr lang="ru-RU" sz="1800" b="1" dirty="0" smtClean="0"/>
              <a:t>Комитета администрации Алтайского края  по образованию</a:t>
            </a:r>
            <a:br>
              <a:rPr lang="ru-RU" sz="1800" b="1" dirty="0" smtClean="0"/>
            </a:br>
            <a:r>
              <a:rPr lang="ru-RU" sz="1800" b="1" dirty="0" smtClean="0"/>
              <a:t>За многолетний, творческий труд , большой вклад в обучение и воспитание учащихся в связи с 60 - </a:t>
            </a:r>
            <a:r>
              <a:rPr lang="ru-RU" sz="1800" b="1" dirty="0" err="1" smtClean="0"/>
              <a:t>летием</a:t>
            </a:r>
            <a:r>
              <a:rPr lang="ru-RU" sz="1800" b="1" dirty="0" smtClean="0"/>
              <a:t> образования 2000г.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8926" y="2071677"/>
            <a:ext cx="3286148" cy="438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282</TotalTime>
  <Words>1040</Words>
  <PresentationFormat>Экран (4:3)</PresentationFormat>
  <Paragraphs>166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Поток</vt:lpstr>
      <vt:lpstr>   Краевое государственное образовательное учреждение Начального профессионального образования Профессиональное училище № 76 Похиленко Татьяна Александровна</vt:lpstr>
      <vt:lpstr>Раздел №1  Общее сведения о мастере</vt:lpstr>
      <vt:lpstr>Окончила Барнаульский техникум советской торговли Диплом  Я – I  № 087883</vt:lpstr>
      <vt:lpstr>Справка о прохождении курсов при АКИПКРО  По теме: «Проектирование процесса обучения в УПО в условиях реализации ПНПО».</vt:lpstr>
      <vt:lpstr>Справка о прохождении курсов при АКИПКРО  По теме:  « Основы управления в сфере образования»</vt:lpstr>
      <vt:lpstr>Слайд 6</vt:lpstr>
      <vt:lpstr>За многолетний труд присвоено звание «Ветеран труда» Алтайского края Постановление администрации края  № 473 от 26.10.2010года</vt:lpstr>
      <vt:lpstr>Награждена почетной грамотой   Комитета администрации Алтайского края  по образованию За многолетний безупречный. творческий труд  и в связи с 40-  летием образования училища 1999г </vt:lpstr>
      <vt:lpstr>Награждена грамотой   Комитета администрации Алтайского края  по образованию За многолетний, творческий труд , большой вклад в обучение и воспитание учащихся в связи с 60 - летием образования 2000г. </vt:lpstr>
      <vt:lpstr>Слайд 10</vt:lpstr>
      <vt:lpstr>Награждена почетной грамотой   Комитета администрации Алтайского края  по образованию За многолетний безупречный. творческий труд  и в связи с 45 -  летием образования училища 2004 </vt:lpstr>
      <vt:lpstr>Была участником  Краевого конкурса Профессионального мастерства в 2007 году по профессии «Повар»</vt:lpstr>
      <vt:lpstr>Слайд 13</vt:lpstr>
      <vt:lpstr>Слайд 14</vt:lpstr>
      <vt:lpstr>Слайд 15</vt:lpstr>
      <vt:lpstr>Слайд 16</vt:lpstr>
      <vt:lpstr>Слайд 17</vt:lpstr>
      <vt:lpstr>Слайд 18</vt:lpstr>
      <vt:lpstr>Раздел №2  «Результаты педагогической деятельности»</vt:lpstr>
      <vt:lpstr>Ежегодно в училище проходят конкурсы «Лучший по профессии»  на каждом курсе ребята по профессии «Повар, кондитер» делают задание по определенной теме.  Конкурсные изделия тема: «Украинская кухня» группа № I курс 2011год    мастер п/о Похиленко Т,А</vt:lpstr>
      <vt:lpstr>Ежегодно в училище проходят конкурсы «Лучший по профессии»  на каждом курсе ребята по профессии «Повар, кондитер» делают задание по определенной теме.  Конкурсные изделия тема: «Холодные блюда и закуски» группа №4  II курс 2012год    мастер п/о Похиленко ТА</vt:lpstr>
      <vt:lpstr>Ежегодно в училище проходят конкурсы «Лучший по профессии»  на каждом курсе ребята по профессии «Повар, кондитер» делают задание по определенной теме.  Конкурсные изделия тема: «Торты и пирожные» группа №4 III  курс год  2013  мастер п/о Похиленко ТА</vt:lpstr>
      <vt:lpstr>Раздел №3  «Методическая деятельность»</vt:lpstr>
      <vt:lpstr>«Методическая деятельность»</vt:lpstr>
      <vt:lpstr>«Методическая деятельность»</vt:lpstr>
      <vt:lpstr>Краевой конкурс профессионального мастерства «Золотая кулина»</vt:lpstr>
      <vt:lpstr>Раздел № 4 </vt:lpstr>
      <vt:lpstr>Перечень творческих  работ учащихся  в дальнейшем  используемые на уроках  теоретического и производственного обучения  для закрепления темы</vt:lpstr>
      <vt:lpstr>Сценарии внеклассных мероприятий проведенных в 2012-2013году</vt:lpstr>
      <vt:lpstr>Раздел № 5</vt:lpstr>
      <vt:lpstr>Учебно-методический комплекс</vt:lpstr>
      <vt:lpstr>Настенные плакаты</vt:lpstr>
      <vt:lpstr>Учебная лаборатория</vt:lpstr>
      <vt:lpstr>Инструкции по т/б при работе в лаборатории  т/б при обращении с остро режущим инструментом;  т/б при работе с электро плитой  Санитарные требования к оборудованию, инвентарю и посуде Личная гигиена </vt:lpstr>
      <vt:lpstr>Квалификационная характеристика</vt:lpstr>
      <vt:lpstr> Инструкции по применению дезинфицирующих средств Приготовление дезинфицирующего раствора Личная гигиена: санитарные требования к рукам, санитарной одежде, прохождению медицинского осмотра</vt:lpstr>
      <vt:lpstr>Приготовлено искусно,  очень быстро, очень вкусно… (кондитерские и кулинарные изделия приготовленные к дню открытых дверей) «Приходите  к нам учиться»</vt:lpstr>
      <vt:lpstr>Муляжи кондитерских изделий изготовленные для показа на уроках производственного обучения учащимися выпускных групп</vt:lpstr>
      <vt:lpstr>Рабочие плакаты по теме: «Нарезка овощей»</vt:lpstr>
      <vt:lpstr>      Рабочие плакаты по теме:  «Классификация супов» </vt:lpstr>
      <vt:lpstr>Формы нарезки овощей отработанных на уроках производственного обучения 1 курс              Картофель форма нарезки                               Картофель форма нарезки брусочек 0,5-1см диаметр; длина 3-4 см      соломка сечение 2мм длина   4-5 см</vt:lpstr>
      <vt:lpstr>Картофель форма   крупный кубик;                              мелкий кубик  Размер 2х2см и 2,5х2,5см                            0,3- 0,5 см</vt:lpstr>
      <vt:lpstr>Формы нарезки овощей отработанных  на уроках производственного обучения 1 курс  Морковь форма нарезки  шестеренки                 Морковь форма нарезки                                                                                      соломка 2х2см длина 4-5см</vt:lpstr>
      <vt:lpstr>           Морковь форма нарезки                                                      Морковь форма нарезки              мелкий кубик 0,3-0,5 см                                                         средний кубик 1-1,5 см</vt:lpstr>
      <vt:lpstr>Формы нарезки овощей отработанных на уроках  производственного обучения 1 курс Лук форма нарезки  соломка                       Лук форма нарезки дольки </vt:lpstr>
      <vt:lpstr>       Свекла форма нарезки соломка                                                                    Свекла форма нарезки ломтик             соломка 2х2см длина 4-5см</vt:lpstr>
      <vt:lpstr> Формы нарезки овощей отработанных на уроках  производственного обучения 1 курс Капуста форма нарезки крошка                         Капуста форма нарезки соломка</vt:lpstr>
      <vt:lpstr>Раздаточный материал по теме:  «Нарезка овощей»</vt:lpstr>
      <vt:lpstr>Оснащение лаборатории (чайные пары и порционные тарелки)</vt:lpstr>
      <vt:lpstr>Оснащение лаборатории (кофейный сервиз)</vt:lpstr>
      <vt:lpstr>Оснащение лаборатории (столовый сервиз)</vt:lpstr>
      <vt:lpstr>Учебная литература 2012 - 2015учебный год</vt:lpstr>
      <vt:lpstr>Учебная литература (федеральный компонент)</vt:lpstr>
      <vt:lpstr>Учебная литература</vt:lpstr>
      <vt:lpstr>Познавательная литература</vt:lpstr>
      <vt:lpstr>Перечень оборудования в лаборатории Поваров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Казанцев</cp:lastModifiedBy>
  <cp:revision>38</cp:revision>
  <dcterms:created xsi:type="dcterms:W3CDTF">2015-12-06T15:25:16Z</dcterms:created>
  <dcterms:modified xsi:type="dcterms:W3CDTF">2015-12-08T10:00:44Z</dcterms:modified>
</cp:coreProperties>
</file>